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383" r:id="rId2"/>
    <p:sldId id="2384" r:id="rId3"/>
    <p:sldId id="2385" r:id="rId4"/>
    <p:sldId id="2386" r:id="rId5"/>
    <p:sldId id="2388" r:id="rId6"/>
    <p:sldId id="2389" r:id="rId7"/>
    <p:sldId id="2387" r:id="rId8"/>
    <p:sldId id="2390"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79" autoAdjust="0"/>
  </p:normalViewPr>
  <p:slideViewPr>
    <p:cSldViewPr snapToGrid="0">
      <p:cViewPr varScale="1">
        <p:scale>
          <a:sx n="84" d="100"/>
          <a:sy n="84" d="100"/>
        </p:scale>
        <p:origin x="16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5F6F6-1087-48C8-A79D-568D773082B8}" type="datetimeFigureOut">
              <a:rPr lang="lt-LT" smtClean="0"/>
              <a:t>2023-09-19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5297D-853D-4898-B130-5ECB065EA48B}" type="slidenum">
              <a:rPr lang="lt-LT" smtClean="0"/>
              <a:t>‹#›</a:t>
            </a:fld>
            <a:endParaRPr lang="lt-LT"/>
          </a:p>
        </p:txBody>
      </p:sp>
    </p:spTree>
    <p:extLst>
      <p:ext uri="{BB962C8B-B14F-4D97-AF65-F5344CB8AC3E}">
        <p14:creationId xmlns:p14="http://schemas.microsoft.com/office/powerpoint/2010/main" val="127689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Tauragės kvietimas teikti PĮP bus paskelbtas 2024 m. I </a:t>
            </a:r>
            <a:r>
              <a:rPr lang="lt-LT" dirty="0" err="1"/>
              <a:t>ketv</a:t>
            </a:r>
            <a:r>
              <a:rPr lang="lt-LT" dirty="0"/>
              <a:t>.</a:t>
            </a:r>
          </a:p>
          <a:p>
            <a:r>
              <a:rPr lang="lt-LT" dirty="0"/>
              <a:t>Užterštoms teritorijoms pažangos priemonę yra parengęs Vilniaus regionas</a:t>
            </a:r>
          </a:p>
        </p:txBody>
      </p:sp>
      <p:sp>
        <p:nvSpPr>
          <p:cNvPr id="4" name="Skaidrės numerio vietos rezervavimo ženklas 3"/>
          <p:cNvSpPr>
            <a:spLocks noGrp="1"/>
          </p:cNvSpPr>
          <p:nvPr>
            <p:ph type="sldNum" sz="quarter" idx="5"/>
          </p:nvPr>
        </p:nvSpPr>
        <p:spPr/>
        <p:txBody>
          <a:bodyPr/>
          <a:lstStyle/>
          <a:p>
            <a:fld id="{33E5297D-853D-4898-B130-5ECB065EA48B}" type="slidenum">
              <a:rPr lang="lt-LT" smtClean="0"/>
              <a:t>2</a:t>
            </a:fld>
            <a:endParaRPr lang="lt-LT"/>
          </a:p>
        </p:txBody>
      </p:sp>
    </p:spTree>
    <p:extLst>
      <p:ext uri="{BB962C8B-B14F-4D97-AF65-F5344CB8AC3E}">
        <p14:creationId xmlns:p14="http://schemas.microsoft.com/office/powerpoint/2010/main" val="311363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b="0" dirty="0">
                <a:effectLst/>
                <a:latin typeface="Times New Roman" panose="02020603050405020304" pitchFamily="18" charset="0"/>
              </a:rPr>
              <a:t>Kiek yra žinoma, VSB pažangos priemonę parengė tik Vilniaus regionas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b="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dirty="0">
                <a:effectLst/>
                <a:latin typeface="Times New Roman" panose="02020603050405020304" pitchFamily="18" charset="0"/>
                <a:ea typeface="Times New Roman" panose="02020603050405020304" pitchFamily="18" charset="0"/>
              </a:rPr>
              <a:t>REGIONINĖS PAŽANGOS PRIEMONĖS NR. 11-002-02-11-02 (RE) „UŽTIKRINTI ILGALAIKĖS PRIEŽIŪROS PASLAUGŲ PLĖTRĄ“ FINANSAVIMO GAIRĖS PATEIKTOS CPVA DERINIMUI</a:t>
            </a:r>
          </a:p>
          <a:p>
            <a:endParaRPr lang="lt-LT" dirty="0"/>
          </a:p>
        </p:txBody>
      </p:sp>
      <p:sp>
        <p:nvSpPr>
          <p:cNvPr id="4" name="Skaidrės numerio vietos rezervavimo ženklas 3"/>
          <p:cNvSpPr>
            <a:spLocks noGrp="1"/>
          </p:cNvSpPr>
          <p:nvPr>
            <p:ph type="sldNum" sz="quarter" idx="5"/>
          </p:nvPr>
        </p:nvSpPr>
        <p:spPr/>
        <p:txBody>
          <a:bodyPr/>
          <a:lstStyle/>
          <a:p>
            <a:fld id="{33E5297D-853D-4898-B130-5ECB065EA48B}" type="slidenum">
              <a:rPr lang="lt-LT" smtClean="0"/>
              <a:t>3</a:t>
            </a:fld>
            <a:endParaRPr lang="lt-LT"/>
          </a:p>
        </p:txBody>
      </p:sp>
    </p:spTree>
    <p:extLst>
      <p:ext uri="{BB962C8B-B14F-4D97-AF65-F5344CB8AC3E}">
        <p14:creationId xmlns:p14="http://schemas.microsoft.com/office/powerpoint/2010/main" val="308484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rPr>
              <a:t>2023-09-05 </a:t>
            </a:r>
            <a:r>
              <a:rPr lang="lt-LT" sz="2000" dirty="0">
                <a:effectLst/>
                <a:latin typeface="Calibri" panose="020F0502020204030204" pitchFamily="34" charset="0"/>
                <a:ea typeface="Calibri" panose="020F0502020204030204" pitchFamily="34" charset="0"/>
              </a:rPr>
              <a:t>paskelbtas kvietimas Nr. </a:t>
            </a:r>
            <a:r>
              <a:rPr lang="en-US" sz="2000" dirty="0">
                <a:effectLst/>
                <a:latin typeface="Calibri" panose="020F0502020204030204" pitchFamily="34" charset="0"/>
                <a:ea typeface="Calibri" panose="020F0502020204030204" pitchFamily="34" charset="0"/>
              </a:rPr>
              <a:t>29-401-P Utenos </a:t>
            </a:r>
            <a:r>
              <a:rPr lang="en-US" sz="2000" dirty="0" err="1">
                <a:effectLst/>
                <a:latin typeface="Calibri" panose="020F0502020204030204" pitchFamily="34" charset="0"/>
                <a:ea typeface="Calibri" panose="020F0502020204030204" pitchFamily="34" charset="0"/>
              </a:rPr>
              <a:t>rajono</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savivaldybei</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teikti</a:t>
            </a:r>
            <a:r>
              <a:rPr lang="en-US" sz="2000" dirty="0">
                <a:effectLst/>
                <a:latin typeface="Calibri" panose="020F0502020204030204" pitchFamily="34" charset="0"/>
                <a:ea typeface="Calibri" panose="020F0502020204030204" pitchFamily="34" charset="0"/>
              </a:rPr>
              <a:t> </a:t>
            </a:r>
            <a:r>
              <a:rPr lang="lt-LT" sz="2000" dirty="0">
                <a:effectLst/>
                <a:latin typeface="Calibri" panose="020F0502020204030204" pitchFamily="34" charset="0"/>
                <a:ea typeface="Calibri" panose="020F0502020204030204" pitchFamily="34" charset="0"/>
              </a:rPr>
              <a:t>PĮP (</a:t>
            </a:r>
            <a:r>
              <a:rPr lang="en-US" sz="2000" dirty="0">
                <a:effectLst/>
                <a:latin typeface="Calibri" panose="020F0502020204030204" pitchFamily="34" charset="0"/>
                <a:ea typeface="Calibri" panose="020F0502020204030204" pitchFamily="34" charset="0"/>
              </a:rPr>
              <a:t>1 </a:t>
            </a:r>
            <a:r>
              <a:rPr lang="en-US" sz="2000" dirty="0" err="1">
                <a:effectLst/>
                <a:latin typeface="Calibri" panose="020F0502020204030204" pitchFamily="34" charset="0"/>
                <a:ea typeface="Calibri" panose="020F0502020204030204" pitchFamily="34" charset="0"/>
              </a:rPr>
              <a:t>kvietimas</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Antras</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kvietimą</a:t>
            </a:r>
            <a:r>
              <a:rPr lang="en-US" sz="2000" dirty="0">
                <a:effectLst/>
                <a:latin typeface="Calibri" panose="020F0502020204030204" pitchFamily="34" charset="0"/>
                <a:ea typeface="Calibri" panose="020F0502020204030204" pitchFamily="34" charset="0"/>
              </a:rPr>
              <a:t> bus </a:t>
            </a:r>
            <a:r>
              <a:rPr lang="en-US" sz="2000" dirty="0" err="1">
                <a:effectLst/>
                <a:latin typeface="Calibri" panose="020F0502020204030204" pitchFamily="34" charset="0"/>
                <a:ea typeface="Calibri" panose="020F0502020204030204" pitchFamily="34" charset="0"/>
              </a:rPr>
              <a:t>paskelbtas</a:t>
            </a:r>
            <a:r>
              <a:rPr lang="en-US" sz="2000" dirty="0">
                <a:effectLst/>
                <a:latin typeface="Calibri" panose="020F0502020204030204" pitchFamily="34" charset="0"/>
                <a:ea typeface="Calibri" panose="020F0502020204030204" pitchFamily="34" charset="0"/>
              </a:rPr>
              <a:t> 2023-10, </a:t>
            </a:r>
            <a:r>
              <a:rPr lang="lt-LT" sz="2000" dirty="0">
                <a:effectLst/>
                <a:latin typeface="Calibri" panose="020F0502020204030204" pitchFamily="34" charset="0"/>
                <a:ea typeface="Calibri" panose="020F0502020204030204" pitchFamily="34" charset="0"/>
              </a:rPr>
              <a:t>trečias kvietimas bus paskelbtas </a:t>
            </a:r>
            <a:r>
              <a:rPr lang="en-US" sz="2000" dirty="0">
                <a:effectLst/>
                <a:latin typeface="Calibri" panose="020F0502020204030204" pitchFamily="34" charset="0"/>
                <a:ea typeface="Calibri" panose="020F0502020204030204" pitchFamily="34" charset="0"/>
              </a:rPr>
              <a:t>2024-07.</a:t>
            </a:r>
            <a:endParaRPr lang="lt-LT" sz="2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effectLst/>
                <a:latin typeface="Calibri" panose="020F0502020204030204" pitchFamily="34" charset="0"/>
                <a:ea typeface="Calibri" panose="020F0502020204030204" pitchFamily="34" charset="0"/>
              </a:rPr>
              <a:t>2023-08-25 suderintas Utenos regiono kvietimo planas pagal SADM regioninės priemonės NR.</a:t>
            </a:r>
            <a:r>
              <a:rPr lang="lt-LT" sz="2000" i="1" dirty="0">
                <a:effectLst/>
                <a:latin typeface="Calibri" panose="020F0502020204030204" pitchFamily="34" charset="0"/>
                <a:ea typeface="Calibri" panose="020F0502020204030204" pitchFamily="34" charset="0"/>
              </a:rPr>
              <a:t> </a:t>
            </a:r>
            <a:r>
              <a:rPr lang="lt-LT" sz="2000" dirty="0">
                <a:effectLst/>
                <a:latin typeface="Calibri" panose="020F0502020204030204" pitchFamily="34" charset="0"/>
                <a:ea typeface="Calibri" panose="020F0502020204030204" pitchFamily="34" charset="0"/>
              </a:rPr>
              <a:t>09-003-02-02-11 (RE) gairėse numatytą veiklą Nr. </a:t>
            </a:r>
            <a:r>
              <a:rPr lang="en-US" sz="2000" dirty="0">
                <a:effectLst/>
                <a:latin typeface="Calibri" panose="020F0502020204030204" pitchFamily="34" charset="0"/>
                <a:ea typeface="Calibri" panose="020F0502020204030204" pitchFamily="34" charset="0"/>
              </a:rPr>
              <a:t>1 “</a:t>
            </a:r>
            <a:r>
              <a:rPr lang="en-US" sz="2000" dirty="0" err="1">
                <a:effectLst/>
                <a:latin typeface="Calibri" panose="020F0502020204030204" pitchFamily="34" charset="0"/>
                <a:ea typeface="Calibri" panose="020F0502020204030204" pitchFamily="34" charset="0"/>
              </a:rPr>
              <a:t>Socialinio</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būsto</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fondo</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plėtra</a:t>
            </a:r>
            <a:r>
              <a:rPr lang="en-US" sz="2000" dirty="0">
                <a:effectLst/>
                <a:latin typeface="Calibri" panose="020F0502020204030204" pitchFamily="34" charset="0"/>
                <a:ea typeface="Calibri" panose="020F0502020204030204" pitchFamily="34" charset="0"/>
              </a:rPr>
              <a:t>”. </a:t>
            </a:r>
            <a:r>
              <a:rPr lang="en-US" sz="2000" dirty="0" err="1">
                <a:effectLst/>
                <a:latin typeface="Calibri" panose="020F0502020204030204" pitchFamily="34" charset="0"/>
                <a:ea typeface="Calibri" panose="020F0502020204030204" pitchFamily="34" charset="0"/>
              </a:rPr>
              <a:t>Kvietim</a:t>
            </a:r>
            <a:r>
              <a:rPr lang="lt-LT" sz="2000" dirty="0">
                <a:effectLst/>
                <a:latin typeface="Calibri" panose="020F0502020204030204" pitchFamily="34" charset="0"/>
                <a:ea typeface="Calibri" panose="020F0502020204030204" pitchFamily="34" charset="0"/>
              </a:rPr>
              <a:t>ų plane numatyti </a:t>
            </a:r>
            <a:r>
              <a:rPr lang="en-US" sz="2000" dirty="0">
                <a:effectLst/>
                <a:latin typeface="Calibri" panose="020F0502020204030204" pitchFamily="34" charset="0"/>
                <a:ea typeface="Calibri" panose="020F0502020204030204" pitchFamily="34" charset="0"/>
              </a:rPr>
              <a:t>3</a:t>
            </a:r>
            <a:r>
              <a:rPr lang="lt-LT" sz="2000" dirty="0">
                <a:effectLst/>
                <a:latin typeface="Calibri" panose="020F0502020204030204" pitchFamily="34" charset="0"/>
                <a:ea typeface="Calibri" panose="020F0502020204030204" pitchFamily="34" charset="0"/>
              </a:rPr>
              <a:t> kvietimai.</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effectLst/>
                <a:latin typeface="Calibri" panose="020F0502020204030204" pitchFamily="34" charset="0"/>
                <a:ea typeface="Calibri" panose="020F0502020204030204" pitchFamily="34" charset="0"/>
              </a:rPr>
              <a:t>Pagal paskelbtą kvietimą </a:t>
            </a:r>
            <a:r>
              <a:rPr lang="en-US" sz="2000" dirty="0" err="1">
                <a:effectLst/>
                <a:latin typeface="Calibri" panose="020F0502020204030204" pitchFamily="34" charset="0"/>
                <a:ea typeface="Calibri" panose="020F0502020204030204" pitchFamily="34" charset="0"/>
              </a:rPr>
              <a:t>numatytas</a:t>
            </a:r>
            <a:r>
              <a:rPr lang="en-US" sz="2000" dirty="0">
                <a:effectLst/>
                <a:latin typeface="Calibri" panose="020F0502020204030204" pitchFamily="34" charset="0"/>
                <a:ea typeface="Calibri" panose="020F0502020204030204" pitchFamily="34" charset="0"/>
              </a:rPr>
              <a:t> 1</a:t>
            </a:r>
            <a:r>
              <a:rPr lang="lt-LT" sz="2000" dirty="0">
                <a:effectLst/>
                <a:latin typeface="Calibri" panose="020F0502020204030204" pitchFamily="34" charset="0"/>
                <a:ea typeface="Calibri" panose="020F0502020204030204" pitchFamily="34" charset="0"/>
              </a:rPr>
              <a:t> PĮP (Utenos rajono savivaldybės), kvietimo pabaiga </a:t>
            </a:r>
            <a:r>
              <a:rPr lang="en-US" sz="2000" dirty="0">
                <a:effectLst/>
                <a:latin typeface="Calibri" panose="020F0502020204030204" pitchFamily="34" charset="0"/>
                <a:ea typeface="Calibri" panose="020F0502020204030204" pitchFamily="34" charset="0"/>
              </a:rPr>
              <a:t>2023-10-30.</a:t>
            </a:r>
            <a:endParaRPr lang="lt-LT" sz="2000" dirty="0">
              <a:effectLst/>
              <a:latin typeface="Calibri" panose="020F0502020204030204" pitchFamily="34" charset="0"/>
              <a:ea typeface="Calibri" panose="020F0502020204030204" pitchFamily="34" charset="0"/>
            </a:endParaRPr>
          </a:p>
          <a:p>
            <a:endParaRPr lang="lt-LT" dirty="0"/>
          </a:p>
        </p:txBody>
      </p:sp>
      <p:sp>
        <p:nvSpPr>
          <p:cNvPr id="4" name="Skaidrės numerio vietos rezervavimo ženklas 3"/>
          <p:cNvSpPr>
            <a:spLocks noGrp="1"/>
          </p:cNvSpPr>
          <p:nvPr>
            <p:ph type="sldNum" sz="quarter" idx="5"/>
          </p:nvPr>
        </p:nvSpPr>
        <p:spPr/>
        <p:txBody>
          <a:bodyPr/>
          <a:lstStyle/>
          <a:p>
            <a:fld id="{33E5297D-853D-4898-B130-5ECB065EA48B}" type="slidenum">
              <a:rPr lang="lt-LT" smtClean="0"/>
              <a:t>4</a:t>
            </a:fld>
            <a:endParaRPr lang="lt-LT"/>
          </a:p>
        </p:txBody>
      </p:sp>
    </p:spTree>
    <p:extLst>
      <p:ext uri="{BB962C8B-B14F-4D97-AF65-F5344CB8AC3E}">
        <p14:creationId xmlns:p14="http://schemas.microsoft.com/office/powerpoint/2010/main" val="119917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latin typeface="Calibri" panose="020F0502020204030204" pitchFamily="34" charset="0"/>
                <a:ea typeface="Calibri" panose="020F0502020204030204" pitchFamily="34" charset="0"/>
              </a:rPr>
              <a:t>Kvietimo planų pagal šią priemonę suderintų ir paskelbtų dar neturime. Pirmasis planas buvo pradėtas derinti su Tauragės RPT (jungtinis kvietimas kartu su UPPS), tačiau kol kas „įšalo“ dėl nepatvirtintų stebėsenos rodiklių. Alytaus ir, jei neklystu, Marijampolės RPT planai negalėjo toliau būti rengiami dėl netinkamų pareiškėjų (autobusai ir įkrovimo infrastruktūra), buvo išsiųstas bendras raštas visoms RPT (plius pristatymas per </a:t>
            </a:r>
            <a:r>
              <a:rPr lang="lt-LT" sz="1800" dirty="0" err="1">
                <a:effectLst/>
                <a:latin typeface="Calibri" panose="020F0502020204030204" pitchFamily="34" charset="0"/>
                <a:ea typeface="Calibri" panose="020F0502020204030204" pitchFamily="34" charset="0"/>
              </a:rPr>
              <a:t>Teams</a:t>
            </a:r>
            <a:r>
              <a:rPr lang="lt-LT" sz="1800" dirty="0">
                <a:effectLst/>
                <a:latin typeface="Calibri" panose="020F0502020204030204" pitchFamily="34" charset="0"/>
                <a:ea typeface="Calibri" panose="020F0502020204030204" pitchFamily="34" charset="0"/>
              </a:rPr>
              <a:t>).</a:t>
            </a:r>
          </a:p>
          <a:p>
            <a:r>
              <a:rPr lang="lt-LT" sz="1800" dirty="0">
                <a:effectLst/>
                <a:latin typeface="Calibri" panose="020F0502020204030204" pitchFamily="34" charset="0"/>
                <a:ea typeface="Calibri" panose="020F0502020204030204" pitchFamily="34" charset="0"/>
              </a:rPr>
              <a:t>Kol kas tolimesniam derinimui keli trikdžiai:</a:t>
            </a:r>
          </a:p>
          <a:p>
            <a:pPr marL="342900" lvl="0" indent="-342900">
              <a:buSzPts val="1000"/>
              <a:buFont typeface="Symbol" panose="05050102010706020507" pitchFamily="18" charset="2"/>
              <a:buChar char=""/>
              <a:tabLst>
                <a:tab pos="457200" algn="l"/>
              </a:tabLst>
            </a:pPr>
            <a:r>
              <a:rPr lang="lt-LT" sz="1800" dirty="0">
                <a:effectLst/>
                <a:latin typeface="Calibri" panose="020F0502020204030204" pitchFamily="34" charset="0"/>
                <a:ea typeface="Times New Roman" panose="02020603050405020304" pitchFamily="18" charset="0"/>
              </a:rPr>
              <a:t>nepatvirtintos stebėsenos rodiklių kortelės (SM nuo pastabų pateikimo sausio mėnesį su </a:t>
            </a:r>
            <a:r>
              <a:rPr lang="lt-LT" sz="1800" dirty="0" err="1">
                <a:effectLst/>
                <a:latin typeface="Calibri" panose="020F0502020204030204" pitchFamily="34" charset="0"/>
                <a:ea typeface="Times New Roman" panose="02020603050405020304" pitchFamily="18" charset="0"/>
              </a:rPr>
              <a:t>PžP</a:t>
            </a:r>
            <a:r>
              <a:rPr lang="lt-LT" sz="1800" dirty="0">
                <a:effectLst/>
                <a:latin typeface="Calibri" panose="020F0502020204030204" pitchFamily="34" charset="0"/>
                <a:ea typeface="Times New Roman" panose="02020603050405020304" pitchFamily="18" charset="0"/>
              </a:rPr>
              <a:t> projektu jų netikslino). Dabar pastabos pateiktos pakartotinai dėl visų, laukiam tikslintų, jei viskas gerai, bus įtrauktos į suvestinę. ŠESD rodiklio problematika atskirai aptarta ir sprendimas numatytas tik po CPVA inicijuoto susitikimo su FM, SM, VRM;</a:t>
            </a:r>
            <a:endParaRPr lang="lt-LT"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lt-LT" sz="1800" dirty="0">
                <a:effectLst/>
                <a:latin typeface="Calibri" panose="020F0502020204030204" pitchFamily="34" charset="0"/>
                <a:ea typeface="Times New Roman" panose="02020603050405020304" pitchFamily="18" charset="0"/>
              </a:rPr>
              <a:t>Gairėse dar nėra išsamesnių nuostatų dėl valstybės pagalbos reikalavimų, su VP ekspertais aptarta, yra „</a:t>
            </a:r>
            <a:r>
              <a:rPr lang="lt-LT" sz="1800" dirty="0" err="1">
                <a:effectLst/>
                <a:latin typeface="Calibri" panose="020F0502020204030204" pitchFamily="34" charset="0"/>
                <a:ea typeface="Times New Roman" panose="02020603050405020304" pitchFamily="18" charset="0"/>
              </a:rPr>
              <a:t>draftas</a:t>
            </a:r>
            <a:r>
              <a:rPr lang="lt-LT" sz="1800" dirty="0">
                <a:effectLst/>
                <a:latin typeface="Calibri" panose="020F0502020204030204" pitchFamily="34" charset="0"/>
                <a:ea typeface="Times New Roman" panose="02020603050405020304" pitchFamily="18" charset="0"/>
              </a:rPr>
              <a:t>“ pasiūlymų kas turi būti įtraukta;</a:t>
            </a:r>
            <a:endParaRPr lang="lt-LT"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lt-LT" sz="1800" dirty="0">
                <a:effectLst/>
                <a:latin typeface="Calibri" panose="020F0502020204030204" pitchFamily="34" charset="0"/>
                <a:ea typeface="Times New Roman" panose="02020603050405020304" pitchFamily="18" charset="0"/>
              </a:rPr>
              <a:t>Kai kurioms veikloms nėra aišku, kas finansuojama, matome, kad tikslinga keisti Gaires, sudėjus siūlymus ketintume teikti SM.</a:t>
            </a:r>
            <a:endParaRPr lang="lt-LT" sz="1800" dirty="0">
              <a:effectLst/>
              <a:latin typeface="Calibri" panose="020F0502020204030204" pitchFamily="34" charset="0"/>
              <a:ea typeface="Calibri" panose="020F0502020204030204" pitchFamily="34" charset="0"/>
            </a:endParaRPr>
          </a:p>
          <a:p>
            <a:endParaRPr lang="lt-LT" dirty="0"/>
          </a:p>
        </p:txBody>
      </p:sp>
      <p:sp>
        <p:nvSpPr>
          <p:cNvPr id="4" name="Skaidrės numerio vietos rezervavimo ženklas 3"/>
          <p:cNvSpPr>
            <a:spLocks noGrp="1"/>
          </p:cNvSpPr>
          <p:nvPr>
            <p:ph type="sldNum" sz="quarter" idx="5"/>
          </p:nvPr>
        </p:nvSpPr>
        <p:spPr/>
        <p:txBody>
          <a:bodyPr/>
          <a:lstStyle/>
          <a:p>
            <a:fld id="{33E5297D-853D-4898-B130-5ECB065EA48B}" type="slidenum">
              <a:rPr lang="lt-LT" smtClean="0"/>
              <a:t>5</a:t>
            </a:fld>
            <a:endParaRPr lang="lt-LT"/>
          </a:p>
        </p:txBody>
      </p:sp>
    </p:spTree>
    <p:extLst>
      <p:ext uri="{BB962C8B-B14F-4D97-AF65-F5344CB8AC3E}">
        <p14:creationId xmlns:p14="http://schemas.microsoft.com/office/powerpoint/2010/main" val="100980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effectLst/>
                <a:latin typeface="Calibri" panose="020F0502020204030204" pitchFamily="34" charset="0"/>
                <a:ea typeface="Calibri" panose="020F0502020204030204" pitchFamily="34" charset="0"/>
              </a:rPr>
              <a:t>Panevėžio kvietimai nebus stabdomi, nes projektuose nėra BF lėšų.</a:t>
            </a:r>
            <a:endParaRPr lang="lt-LT" dirty="0"/>
          </a:p>
          <a:p>
            <a:endParaRPr lang="lt-LT" dirty="0"/>
          </a:p>
        </p:txBody>
      </p:sp>
      <p:sp>
        <p:nvSpPr>
          <p:cNvPr id="4" name="Skaidrės numerio vietos rezervavimo ženklas 3"/>
          <p:cNvSpPr>
            <a:spLocks noGrp="1"/>
          </p:cNvSpPr>
          <p:nvPr>
            <p:ph type="sldNum" sz="quarter" idx="5"/>
          </p:nvPr>
        </p:nvSpPr>
        <p:spPr/>
        <p:txBody>
          <a:bodyPr/>
          <a:lstStyle/>
          <a:p>
            <a:fld id="{33E5297D-853D-4898-B130-5ECB065EA48B}" type="slidenum">
              <a:rPr lang="lt-LT" smtClean="0"/>
              <a:t>6</a:t>
            </a:fld>
            <a:endParaRPr lang="lt-LT"/>
          </a:p>
        </p:txBody>
      </p:sp>
    </p:spTree>
    <p:extLst>
      <p:ext uri="{BB962C8B-B14F-4D97-AF65-F5344CB8AC3E}">
        <p14:creationId xmlns:p14="http://schemas.microsoft.com/office/powerpoint/2010/main" val="63630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Kvietimų plane numatyti teikti 12 projektų, kvietimai jiems bus išsiųsti vėliau (2024 m.), numatoma, kad iki 09-30 bus pateikti 8 PĮP.</a:t>
            </a:r>
          </a:p>
          <a:p>
            <a:r>
              <a:rPr lang="lt-LT" dirty="0"/>
              <a:t>Vienas jungtinis kvietimas „užstrigo“, kadangi SM nepatvirtino stebėsenos rodiklių kortelių</a:t>
            </a:r>
          </a:p>
        </p:txBody>
      </p:sp>
      <p:sp>
        <p:nvSpPr>
          <p:cNvPr id="4" name="Skaidrės numerio vietos rezervavimo ženklas 3"/>
          <p:cNvSpPr>
            <a:spLocks noGrp="1"/>
          </p:cNvSpPr>
          <p:nvPr>
            <p:ph type="sldNum" sz="quarter" idx="5"/>
          </p:nvPr>
        </p:nvSpPr>
        <p:spPr/>
        <p:txBody>
          <a:bodyPr/>
          <a:lstStyle/>
          <a:p>
            <a:fld id="{33E5297D-853D-4898-B130-5ECB065EA48B}" type="slidenum">
              <a:rPr lang="lt-LT" smtClean="0"/>
              <a:t>7</a:t>
            </a:fld>
            <a:endParaRPr lang="lt-LT"/>
          </a:p>
        </p:txBody>
      </p:sp>
    </p:spTree>
    <p:extLst>
      <p:ext uri="{BB962C8B-B14F-4D97-AF65-F5344CB8AC3E}">
        <p14:creationId xmlns:p14="http://schemas.microsoft.com/office/powerpoint/2010/main" val="195031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11747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9561126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48494758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254209272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9623921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2184130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34352540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85808823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6924026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83335817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5041475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242129387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151010196"/>
      </p:ext>
    </p:extLst>
  </p:cSld>
  <p:clrMapOvr>
    <a:masterClrMapping/>
  </p:clrMapOvr>
  <p:extLst>
    <p:ext uri="{DCECCB84-F9BA-43D5-87BE-67443E8EF086}">
      <p15:sldGuideLst xmlns:p15="http://schemas.microsoft.com/office/powerpoint/2012/main">
        <p15:guide id="3" orient="horz" pos="3793">
          <p15:clr>
            <a:srgbClr val="FBAE40"/>
          </p15:clr>
        </p15:guide>
        <p15:guide id="5" pos="7378">
          <p15:clr>
            <a:srgbClr val="FBAE40"/>
          </p15:clr>
        </p15:guide>
        <p15:guide id="6" orient="horz" pos="91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83955887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15647464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88358702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p15:clr>
            <a:srgbClr val="FBAE40"/>
          </p15:clr>
        </p15:guide>
        <p15:guide id="5" pos="7378">
          <p15:clr>
            <a:srgbClr val="FBAE40"/>
          </p15:clr>
        </p15:guide>
        <p15:guide id="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981988398"/>
      </p:ext>
    </p:extLst>
  </p:cSld>
  <p:clrMapOvr>
    <a:masterClrMapping/>
  </p:clrMapOvr>
  <p:extLst>
    <p:ext uri="{DCECCB84-F9BA-43D5-87BE-67443E8EF086}">
      <p15:sldGuideLst xmlns:p15="http://schemas.microsoft.com/office/powerpoint/2012/main">
        <p15:guide id="3" orient="horz" pos="3657">
          <p15:clr>
            <a:srgbClr val="FBAE40"/>
          </p15:clr>
        </p15:guide>
        <p15:guide id="4" orient="horz" pos="1185">
          <p15:clr>
            <a:srgbClr val="FBAE40"/>
          </p15:clr>
        </p15:guide>
        <p15:guide id="5" pos="7355">
          <p15:clr>
            <a:srgbClr val="FBAE40"/>
          </p15:clr>
        </p15:guide>
        <p15:guide id="6" pos="1277">
          <p15:clr>
            <a:srgbClr val="FBAE40"/>
          </p15:clr>
        </p15:guide>
        <p15:guide id="7" pos="6425">
          <p15:clr>
            <a:srgbClr val="FBAE40"/>
          </p15:clr>
        </p15:guide>
        <p15:guide id="8" pos="4725">
          <p15:clr>
            <a:srgbClr val="FBAE40"/>
          </p15:clr>
        </p15:guide>
        <p15:guide id="9" pos="30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3394853"/>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3761032"/>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2021478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453232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84809771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411248798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168451894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95038751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45783281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4111977215"/>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332154845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579189272"/>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1145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0530275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68379770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209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guide id="5" pos="8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863B81-AB29-3444-2779-F4698382B7D0}"/>
              </a:ext>
            </a:extLst>
          </p:cNvPr>
          <p:cNvSpPr>
            <a:spLocks noGrp="1"/>
          </p:cNvSpPr>
          <p:nvPr>
            <p:ph type="title"/>
          </p:nvPr>
        </p:nvSpPr>
        <p:spPr>
          <a:xfrm>
            <a:off x="479425" y="2217738"/>
            <a:ext cx="6362700" cy="1952625"/>
          </a:xfrm>
        </p:spPr>
        <p:txBody>
          <a:bodyPr/>
          <a:lstStyle/>
          <a:p>
            <a:pPr>
              <a:lnSpc>
                <a:spcPct val="150000"/>
              </a:lnSpc>
              <a:spcBef>
                <a:spcPts val="1800"/>
              </a:spcBef>
              <a:spcAft>
                <a:spcPts val="1200"/>
              </a:spcAft>
            </a:pPr>
            <a:r>
              <a:rPr lang="lt-LT" sz="3600" dirty="0">
                <a:solidFill>
                  <a:srgbClr val="092E68"/>
                </a:solidFill>
                <a:latin typeface="Poppins" panose="00000500000000000000" pitchFamily="2" charset="-70"/>
                <a:ea typeface="Times New Roman" panose="02020603050405020304" pitchFamily="18" charset="0"/>
                <a:cs typeface="Poppins" panose="00000500000000000000" pitchFamily="2" charset="-70"/>
              </a:rPr>
              <a:t>REGIONINIŲ PAŽANGOS PRIEMONIŲ KVIETIMAI</a:t>
            </a:r>
            <a:br>
              <a:rPr lang="en-US" sz="2400" dirty="0">
                <a:solidFill>
                  <a:srgbClr val="092E68"/>
                </a:solidFill>
                <a:latin typeface="Poppins" panose="00000500000000000000" pitchFamily="2" charset="-70"/>
                <a:cs typeface="Poppins" panose="00000500000000000000" pitchFamily="2" charset="-70"/>
              </a:rPr>
            </a:br>
            <a:br>
              <a:rPr lang="lt-LT" sz="2400" dirty="0">
                <a:solidFill>
                  <a:srgbClr val="092E68"/>
                </a:solidFill>
                <a:latin typeface="Poppins" panose="00000500000000000000" pitchFamily="2" charset="-70"/>
                <a:cs typeface="Poppins" panose="00000500000000000000" pitchFamily="2" charset="-70"/>
              </a:rPr>
            </a:br>
            <a:br>
              <a:rPr lang="lt-LT" sz="2400" dirty="0">
                <a:solidFill>
                  <a:srgbClr val="092E68"/>
                </a:solidFill>
                <a:latin typeface="Poppins" panose="00000500000000000000" pitchFamily="2" charset="-70"/>
                <a:cs typeface="Poppins" panose="00000500000000000000" pitchFamily="2" charset="-70"/>
              </a:rPr>
            </a:br>
            <a:endParaRPr lang="lt-LT" sz="2400" dirty="0">
              <a:solidFill>
                <a:srgbClr val="092E68"/>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17622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F68BE197-CCE2-2E30-F467-D14D05BFCC27}"/>
              </a:ext>
            </a:extLst>
          </p:cNvPr>
          <p:cNvSpPr>
            <a:spLocks noGrp="1"/>
          </p:cNvSpPr>
          <p:nvPr>
            <p:ph type="sldNum" sz="quarter" idx="4"/>
          </p:nvPr>
        </p:nvSpPr>
        <p:spPr/>
        <p:txBody>
          <a:bodyPr/>
          <a:lstStyle/>
          <a:p>
            <a:fld id="{2C9A1DEF-F8CC-264F-9A7B-89BAB9CBC5C2}" type="slidenum">
              <a:rPr lang="en-US" smtClean="0"/>
              <a:pPr/>
              <a:t>2</a:t>
            </a:fld>
            <a:r>
              <a:rPr lang="en-US"/>
              <a:t>   |   Centrinė projektų valdymo agentūra</a:t>
            </a:r>
            <a:endParaRPr lang="x-none" dirty="0"/>
          </a:p>
        </p:txBody>
      </p:sp>
      <p:graphicFrame>
        <p:nvGraphicFramePr>
          <p:cNvPr id="5" name="Lentelė 4">
            <a:extLst>
              <a:ext uri="{FF2B5EF4-FFF2-40B4-BE49-F238E27FC236}">
                <a16:creationId xmlns:a16="http://schemas.microsoft.com/office/drawing/2014/main" id="{566A9517-C428-A3A3-59C8-A4820821F571}"/>
              </a:ext>
            </a:extLst>
          </p:cNvPr>
          <p:cNvGraphicFramePr>
            <a:graphicFrameLocks noGrp="1"/>
          </p:cNvGraphicFramePr>
          <p:nvPr>
            <p:extLst>
              <p:ext uri="{D42A27DB-BD31-4B8C-83A1-F6EECF244321}">
                <p14:modId xmlns:p14="http://schemas.microsoft.com/office/powerpoint/2010/main" val="2018430070"/>
              </p:ext>
            </p:extLst>
          </p:nvPr>
        </p:nvGraphicFramePr>
        <p:xfrm>
          <a:off x="746604" y="1168543"/>
          <a:ext cx="11032434" cy="5220419"/>
        </p:xfrm>
        <a:graphic>
          <a:graphicData uri="http://schemas.openxmlformats.org/drawingml/2006/table">
            <a:tbl>
              <a:tblPr firstRow="1" firstCol="1" bandRow="1">
                <a:tableStyleId>{5C22544A-7EE6-4342-B048-85BDC9FD1C3A}</a:tableStyleId>
              </a:tblPr>
              <a:tblGrid>
                <a:gridCol w="2932043">
                  <a:extLst>
                    <a:ext uri="{9D8B030D-6E8A-4147-A177-3AD203B41FA5}">
                      <a16:colId xmlns:a16="http://schemas.microsoft.com/office/drawing/2014/main" val="646352370"/>
                    </a:ext>
                  </a:extLst>
                </a:gridCol>
                <a:gridCol w="2845756">
                  <a:extLst>
                    <a:ext uri="{9D8B030D-6E8A-4147-A177-3AD203B41FA5}">
                      <a16:colId xmlns:a16="http://schemas.microsoft.com/office/drawing/2014/main" val="446313991"/>
                    </a:ext>
                  </a:extLst>
                </a:gridCol>
                <a:gridCol w="752209">
                  <a:extLst>
                    <a:ext uri="{9D8B030D-6E8A-4147-A177-3AD203B41FA5}">
                      <a16:colId xmlns:a16="http://schemas.microsoft.com/office/drawing/2014/main" val="1591818037"/>
                    </a:ext>
                  </a:extLst>
                </a:gridCol>
                <a:gridCol w="844826">
                  <a:extLst>
                    <a:ext uri="{9D8B030D-6E8A-4147-A177-3AD203B41FA5}">
                      <a16:colId xmlns:a16="http://schemas.microsoft.com/office/drawing/2014/main" val="3906694683"/>
                    </a:ext>
                  </a:extLst>
                </a:gridCol>
                <a:gridCol w="934279">
                  <a:extLst>
                    <a:ext uri="{9D8B030D-6E8A-4147-A177-3AD203B41FA5}">
                      <a16:colId xmlns:a16="http://schemas.microsoft.com/office/drawing/2014/main" val="3798916074"/>
                    </a:ext>
                  </a:extLst>
                </a:gridCol>
                <a:gridCol w="894521">
                  <a:extLst>
                    <a:ext uri="{9D8B030D-6E8A-4147-A177-3AD203B41FA5}">
                      <a16:colId xmlns:a16="http://schemas.microsoft.com/office/drawing/2014/main" val="1102033366"/>
                    </a:ext>
                  </a:extLst>
                </a:gridCol>
                <a:gridCol w="914400">
                  <a:extLst>
                    <a:ext uri="{9D8B030D-6E8A-4147-A177-3AD203B41FA5}">
                      <a16:colId xmlns:a16="http://schemas.microsoft.com/office/drawing/2014/main" val="3033780629"/>
                    </a:ext>
                  </a:extLst>
                </a:gridCol>
                <a:gridCol w="914400">
                  <a:extLst>
                    <a:ext uri="{9D8B030D-6E8A-4147-A177-3AD203B41FA5}">
                      <a16:colId xmlns:a16="http://schemas.microsoft.com/office/drawing/2014/main" val="2406175023"/>
                    </a:ext>
                  </a:extLst>
                </a:gridCol>
              </a:tblGrid>
              <a:tr h="649119">
                <a:tc>
                  <a:txBody>
                    <a:bodyPr/>
                    <a:lstStyle/>
                    <a:p>
                      <a:pPr algn="l" fontAlgn="b"/>
                      <a:r>
                        <a:rPr lang="lt-LT" sz="1400" u="none" strike="noStrike" dirty="0">
                          <a:effectLst/>
                        </a:rPr>
                        <a:t>Regioninė pažangos priemonė</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Visuotinių dotacijų valdymo sutartis (pasirašyta/ derinama/neparengta)</a:t>
                      </a:r>
                      <a:endParaRPr lang="lt-LT" sz="1400" b="0" i="0" u="none" strike="noStrike" dirty="0">
                        <a:solidFill>
                          <a:srgbClr val="000000"/>
                        </a:solidFill>
                        <a:effectLst/>
                        <a:latin typeface="Calibri" panose="020F0502020204030204" pitchFamily="34" charset="0"/>
                      </a:endParaRPr>
                    </a:p>
                  </a:txBody>
                  <a:tcPr marL="5596" marR="5596" marT="5596" marB="0" anchor="b"/>
                </a:tc>
                <a:tc gridSpan="4">
                  <a:txBody>
                    <a:bodyPr/>
                    <a:lstStyle/>
                    <a:p>
                      <a:pPr algn="l" fontAlgn="b"/>
                      <a:endParaRPr lang="lt-LT" sz="1400" u="none" strike="noStrike" dirty="0">
                        <a:effectLst/>
                      </a:endParaRPr>
                    </a:p>
                    <a:p>
                      <a:pPr algn="ctr" fontAlgn="b"/>
                      <a:r>
                        <a:rPr lang="lt-LT" sz="1400" u="none" strike="noStrike" dirty="0">
                          <a:effectLst/>
                        </a:rPr>
                        <a:t>Kvietimų planai</a:t>
                      </a:r>
                    </a:p>
                    <a:p>
                      <a:pPr algn="l" fontAlgn="b"/>
                      <a:r>
                        <a:rPr lang="lt-LT" sz="1400" u="none" strike="noStrike" dirty="0">
                          <a:effectLst/>
                        </a:rPr>
                        <a:t> </a:t>
                      </a:r>
                    </a:p>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Paskelbti kvietimai teikti PĮP, skaičius</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Gauti/vertinami PĮP, skaičius</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531946360"/>
                  </a:ext>
                </a:extLst>
              </a:tr>
              <a:tr h="162280">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Parengti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Derinami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Suderinti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Sustabdyti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605185941"/>
                  </a:ext>
                </a:extLst>
              </a:tr>
              <a:tr h="324560">
                <a:tc>
                  <a:txBody>
                    <a:bodyPr/>
                    <a:lstStyle/>
                    <a:p>
                      <a:pPr algn="l" fontAlgn="b"/>
                      <a:r>
                        <a:rPr lang="lt-LT" sz="1400" u="none" strike="noStrike" dirty="0">
                          <a:effectLst/>
                        </a:rPr>
                        <a:t>Nr. 02-001-06-11-02 (RE) „STIPRINTI SAVIVALDYBIŲ APLINKOS ORO MONITORINGĄ“</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Derinama</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090863175"/>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760623870"/>
                  </a:ext>
                </a:extLst>
              </a:tr>
              <a:tr h="744249">
                <a:tc>
                  <a:txBody>
                    <a:bodyPr/>
                    <a:lstStyle/>
                    <a:p>
                      <a:pPr algn="l" fontAlgn="b"/>
                      <a:r>
                        <a:rPr lang="lt-LT" sz="1400" u="none" strike="noStrike">
                          <a:effectLst/>
                        </a:rPr>
                        <a:t>NR. 02-001-06-07-02 (RE) „DIDINTI GERIAMOJO VANDENS TIEKIMO IR NUOTEKŲ TVARKYMO PASLAUGŲ PRIEINAMUMĄ“</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Visuotinė dotacijų valdymo sutartis derinama antrą kartą. LR AM pakartotinai išsiųsta 2023-09-15.</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440666709"/>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570421885"/>
                  </a:ext>
                </a:extLst>
              </a:tr>
              <a:tr h="13351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t-LT" sz="1400" u="none" strike="noStrike" dirty="0">
                          <a:effectLst/>
                        </a:rPr>
                        <a:t>NR. 02-001-06-10-01 (RE) „SKATINTI RŪŠIUOJAMĄJĮ ATLIEKŲ SURINKIMĄ“</a:t>
                      </a:r>
                      <a:endParaRPr lang="lt-LT" sz="1400" b="0" i="0" u="none" strike="noStrike" dirty="0">
                        <a:solidFill>
                          <a:srgbClr val="000000"/>
                        </a:solidFill>
                        <a:effectLst/>
                        <a:latin typeface="Calibri" panose="020F0502020204030204" pitchFamily="34" charset="0"/>
                      </a:endParaRPr>
                    </a:p>
                    <a:p>
                      <a:pPr algn="l" fontAlgn="b"/>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Gairės nėra patvirtintos. Oficialios pastabos išsiųstos 2023-08-23. LR AM informavo, kad derinama su teisininkais dėl valstybės pagalbos. Planas gaires patvirtinti šią savaitę.</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633948399"/>
                  </a:ext>
                </a:extLst>
              </a:tr>
              <a:tr h="162280">
                <a:tc>
                  <a:txBody>
                    <a:bodyPr/>
                    <a:lstStyle/>
                    <a:p>
                      <a:pPr algn="l" fontAlgn="b"/>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421650203"/>
                  </a:ext>
                </a:extLst>
              </a:tr>
              <a:tr h="486839">
                <a:tc>
                  <a:txBody>
                    <a:bodyPr/>
                    <a:lstStyle/>
                    <a:p>
                      <a:pPr algn="l" fontAlgn="b"/>
                      <a:r>
                        <a:rPr lang="lt-LT" sz="1400" u="none" strike="noStrike" dirty="0">
                          <a:effectLst/>
                        </a:rPr>
                        <a:t>02-001-06-08-03 (RE) SUTVARKYTI PRAEITYJE UŽTERŠTAS IR PAŽEISTAS TERITORIJAS</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Pasirašyta 2023-07-11</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en-US" sz="1400" u="none" strike="noStrike" dirty="0">
                          <a:effectLst/>
                        </a:rPr>
                        <a:t>1 (</a:t>
                      </a:r>
                      <a:r>
                        <a:rPr lang="en-US" sz="1400" u="none" strike="noStrike" dirty="0" err="1">
                          <a:effectLst/>
                        </a:rPr>
                        <a:t>Taurag</a:t>
                      </a:r>
                      <a:r>
                        <a:rPr lang="lt-LT" sz="1400" u="none" strike="noStrike" dirty="0">
                          <a:effectLst/>
                        </a:rPr>
                        <a:t>ė</a:t>
                      </a:r>
                      <a:r>
                        <a:rPr lang="en-US" sz="1400" u="none" strike="noStrike" dirty="0">
                          <a:effectLst/>
                        </a:rPr>
                        <a:t>)</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3103969430"/>
                  </a:ext>
                </a:extLst>
              </a:tr>
            </a:tbl>
          </a:graphicData>
        </a:graphic>
      </p:graphicFrame>
      <p:sp>
        <p:nvSpPr>
          <p:cNvPr id="6" name="Teksto vietos rezervavimo ženklas 2">
            <a:extLst>
              <a:ext uri="{FF2B5EF4-FFF2-40B4-BE49-F238E27FC236}">
                <a16:creationId xmlns:a16="http://schemas.microsoft.com/office/drawing/2014/main" id="{77CBABB6-C738-9329-25A8-E053F834CB1D}"/>
              </a:ext>
            </a:extLst>
          </p:cNvPr>
          <p:cNvSpPr txBox="1">
            <a:spLocks/>
          </p:cNvSpPr>
          <p:nvPr/>
        </p:nvSpPr>
        <p:spPr>
          <a:xfrm>
            <a:off x="1449100" y="469038"/>
            <a:ext cx="9085411" cy="59238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t>APLINKOS MINISTERIJA</a:t>
            </a:r>
          </a:p>
        </p:txBody>
      </p:sp>
    </p:spTree>
    <p:extLst>
      <p:ext uri="{BB962C8B-B14F-4D97-AF65-F5344CB8AC3E}">
        <p14:creationId xmlns:p14="http://schemas.microsoft.com/office/powerpoint/2010/main" val="318388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477F5E8B-4697-8306-90F1-226A5429D963}"/>
              </a:ext>
            </a:extLst>
          </p:cNvPr>
          <p:cNvSpPr>
            <a:spLocks noGrp="1"/>
          </p:cNvSpPr>
          <p:nvPr>
            <p:ph type="body" sz="quarter" idx="13"/>
          </p:nvPr>
        </p:nvSpPr>
        <p:spPr>
          <a:xfrm>
            <a:off x="1416049" y="476251"/>
            <a:ext cx="10294881" cy="592385"/>
          </a:xfrm>
        </p:spPr>
        <p:txBody>
          <a:bodyPr/>
          <a:lstStyle/>
          <a:p>
            <a:r>
              <a:rPr lang="lt-LT" dirty="0"/>
              <a:t>SVEIKATOS APSAUGOS MINISTERIJA</a:t>
            </a:r>
          </a:p>
        </p:txBody>
      </p:sp>
      <p:sp>
        <p:nvSpPr>
          <p:cNvPr id="4" name="Skaidrės numerio vietos rezervavimo ženklas 3">
            <a:extLst>
              <a:ext uri="{FF2B5EF4-FFF2-40B4-BE49-F238E27FC236}">
                <a16:creationId xmlns:a16="http://schemas.microsoft.com/office/drawing/2014/main" id="{801C64F0-3DF7-B950-7003-1330A43076E1}"/>
              </a:ext>
            </a:extLst>
          </p:cNvPr>
          <p:cNvSpPr>
            <a:spLocks noGrp="1"/>
          </p:cNvSpPr>
          <p:nvPr>
            <p:ph type="sldNum" sz="quarter" idx="4"/>
          </p:nvPr>
        </p:nvSpPr>
        <p:spPr/>
        <p:txBody>
          <a:bodyPr/>
          <a:lstStyle/>
          <a:p>
            <a:fld id="{2C9A1DEF-F8CC-264F-9A7B-89BAB9CBC5C2}" type="slidenum">
              <a:rPr lang="en-US" smtClean="0"/>
              <a:pPr/>
              <a:t>3</a:t>
            </a:fld>
            <a:r>
              <a:rPr lang="en-US"/>
              <a:t>   |   Centrinė projektų valdymo agentūra</a:t>
            </a:r>
            <a:endParaRPr lang="x-none" dirty="0"/>
          </a:p>
        </p:txBody>
      </p:sp>
      <p:graphicFrame>
        <p:nvGraphicFramePr>
          <p:cNvPr id="8" name="Lentelė 7">
            <a:extLst>
              <a:ext uri="{FF2B5EF4-FFF2-40B4-BE49-F238E27FC236}">
                <a16:creationId xmlns:a16="http://schemas.microsoft.com/office/drawing/2014/main" id="{86782AD0-280E-B0B2-CE15-D433F6C02135}"/>
              </a:ext>
            </a:extLst>
          </p:cNvPr>
          <p:cNvGraphicFramePr>
            <a:graphicFrameLocks noGrp="1"/>
          </p:cNvGraphicFramePr>
          <p:nvPr>
            <p:extLst>
              <p:ext uri="{D42A27DB-BD31-4B8C-83A1-F6EECF244321}">
                <p14:modId xmlns:p14="http://schemas.microsoft.com/office/powerpoint/2010/main" val="3407461989"/>
              </p:ext>
            </p:extLst>
          </p:nvPr>
        </p:nvGraphicFramePr>
        <p:xfrm>
          <a:off x="412962" y="1737153"/>
          <a:ext cx="11032434" cy="3722410"/>
        </p:xfrm>
        <a:graphic>
          <a:graphicData uri="http://schemas.openxmlformats.org/drawingml/2006/table">
            <a:tbl>
              <a:tblPr firstRow="1" firstCol="1" bandRow="1">
                <a:tableStyleId>{5C22544A-7EE6-4342-B048-85BDC9FD1C3A}</a:tableStyleId>
              </a:tblPr>
              <a:tblGrid>
                <a:gridCol w="2932043">
                  <a:extLst>
                    <a:ext uri="{9D8B030D-6E8A-4147-A177-3AD203B41FA5}">
                      <a16:colId xmlns:a16="http://schemas.microsoft.com/office/drawing/2014/main" val="646352370"/>
                    </a:ext>
                  </a:extLst>
                </a:gridCol>
                <a:gridCol w="2845756">
                  <a:extLst>
                    <a:ext uri="{9D8B030D-6E8A-4147-A177-3AD203B41FA5}">
                      <a16:colId xmlns:a16="http://schemas.microsoft.com/office/drawing/2014/main" val="446313991"/>
                    </a:ext>
                  </a:extLst>
                </a:gridCol>
                <a:gridCol w="752209">
                  <a:extLst>
                    <a:ext uri="{9D8B030D-6E8A-4147-A177-3AD203B41FA5}">
                      <a16:colId xmlns:a16="http://schemas.microsoft.com/office/drawing/2014/main" val="1591818037"/>
                    </a:ext>
                  </a:extLst>
                </a:gridCol>
                <a:gridCol w="844826">
                  <a:extLst>
                    <a:ext uri="{9D8B030D-6E8A-4147-A177-3AD203B41FA5}">
                      <a16:colId xmlns:a16="http://schemas.microsoft.com/office/drawing/2014/main" val="3906694683"/>
                    </a:ext>
                  </a:extLst>
                </a:gridCol>
                <a:gridCol w="934279">
                  <a:extLst>
                    <a:ext uri="{9D8B030D-6E8A-4147-A177-3AD203B41FA5}">
                      <a16:colId xmlns:a16="http://schemas.microsoft.com/office/drawing/2014/main" val="3798916074"/>
                    </a:ext>
                  </a:extLst>
                </a:gridCol>
                <a:gridCol w="894521">
                  <a:extLst>
                    <a:ext uri="{9D8B030D-6E8A-4147-A177-3AD203B41FA5}">
                      <a16:colId xmlns:a16="http://schemas.microsoft.com/office/drawing/2014/main" val="1102033366"/>
                    </a:ext>
                  </a:extLst>
                </a:gridCol>
                <a:gridCol w="914400">
                  <a:extLst>
                    <a:ext uri="{9D8B030D-6E8A-4147-A177-3AD203B41FA5}">
                      <a16:colId xmlns:a16="http://schemas.microsoft.com/office/drawing/2014/main" val="3033780629"/>
                    </a:ext>
                  </a:extLst>
                </a:gridCol>
                <a:gridCol w="914400">
                  <a:extLst>
                    <a:ext uri="{9D8B030D-6E8A-4147-A177-3AD203B41FA5}">
                      <a16:colId xmlns:a16="http://schemas.microsoft.com/office/drawing/2014/main" val="2406175023"/>
                    </a:ext>
                  </a:extLst>
                </a:gridCol>
              </a:tblGrid>
              <a:tr h="649119">
                <a:tc>
                  <a:txBody>
                    <a:bodyPr/>
                    <a:lstStyle/>
                    <a:p>
                      <a:pPr algn="l" fontAlgn="b"/>
                      <a:r>
                        <a:rPr lang="lt-LT" sz="1400" u="none" strike="noStrike" dirty="0">
                          <a:effectLst/>
                        </a:rPr>
                        <a:t>Regioninė pažangos priemonė</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l" fontAlgn="b"/>
                      <a:r>
                        <a:rPr lang="lt-LT" sz="1400" u="none" strike="noStrike" dirty="0">
                          <a:effectLst/>
                        </a:rPr>
                        <a:t>Visuotinių dotacijų valdymo sutartis (pasirašyta/ derinama/neparengta)</a:t>
                      </a:r>
                      <a:endParaRPr lang="lt-LT" sz="1400" b="0" i="0" u="none" strike="noStrike" dirty="0">
                        <a:solidFill>
                          <a:srgbClr val="000000"/>
                        </a:solidFill>
                        <a:effectLst/>
                        <a:latin typeface="Calibri" panose="020F0502020204030204" pitchFamily="34" charset="0"/>
                      </a:endParaRPr>
                    </a:p>
                  </a:txBody>
                  <a:tcPr marL="5596" marR="5596" marT="5596" marB="0" anchor="b"/>
                </a:tc>
                <a:tc gridSpan="4">
                  <a:txBody>
                    <a:bodyPr/>
                    <a:lstStyle/>
                    <a:p>
                      <a:pPr algn="l" fontAlgn="b"/>
                      <a:endParaRPr lang="lt-LT" sz="1400" u="none" strike="noStrike" dirty="0">
                        <a:effectLst/>
                      </a:endParaRPr>
                    </a:p>
                    <a:p>
                      <a:pPr algn="ctr" fontAlgn="b"/>
                      <a:r>
                        <a:rPr lang="lt-LT" sz="1400" u="none" strike="noStrike" dirty="0">
                          <a:effectLst/>
                        </a:rPr>
                        <a:t>Kvietimų planai</a:t>
                      </a:r>
                    </a:p>
                    <a:p>
                      <a:pPr algn="l" fontAlgn="b"/>
                      <a:r>
                        <a:rPr lang="lt-LT" sz="1400" u="none" strike="noStrike" dirty="0">
                          <a:effectLst/>
                        </a:rPr>
                        <a:t> </a:t>
                      </a:r>
                    </a:p>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Paskelbti kvietimai teikti PĮP, skaičius</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Gauti/vertinami PĮP, skaičius</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531946360"/>
                  </a:ext>
                </a:extLst>
              </a:tr>
              <a:tr h="162280">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Parengti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Derinami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Suderinti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Sustabdyti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605185941"/>
                  </a:ext>
                </a:extLst>
              </a:tr>
              <a:tr h="324560">
                <a:tc>
                  <a:txBody>
                    <a:bodyPr/>
                    <a:lstStyle/>
                    <a:p>
                      <a:pPr algn="l" fontAlgn="b"/>
                      <a:r>
                        <a:rPr lang="lt-LT" sz="1600" b="1" kern="1200" dirty="0">
                          <a:solidFill>
                            <a:schemeClr val="lt1"/>
                          </a:solidFill>
                          <a:effectLst/>
                          <a:latin typeface="+mn-lt"/>
                          <a:ea typeface="+mn-ea"/>
                          <a:cs typeface="+mn-cs"/>
                        </a:rPr>
                        <a:t>11-001-02-10-03 (RE) „GERINTI KOKYBIŠKŲ VISUOMENĖS SVEIKATOS PASLAUGŲ PRIEINAMUMĄ REGIONUOSE“</a:t>
                      </a:r>
                      <a:endParaRPr lang="lt-LT"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lt-LT" sz="1600" u="none" strike="noStrike" dirty="0">
                          <a:effectLst/>
                        </a:rPr>
                        <a:t>Suderinta, planuojama pasirašyti šią savaitę</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90863175"/>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760623870"/>
                  </a:ext>
                </a:extLst>
              </a:tr>
              <a:tr h="744249">
                <a:tc>
                  <a:txBody>
                    <a:bodyPr/>
                    <a:lstStyle/>
                    <a:p>
                      <a:pPr algn="l" fontAlgn="b"/>
                      <a:r>
                        <a:rPr lang="lt-LT" sz="1600" b="1" kern="1200" dirty="0">
                          <a:solidFill>
                            <a:schemeClr val="lt1"/>
                          </a:solidFill>
                          <a:effectLst/>
                          <a:latin typeface="+mn-lt"/>
                          <a:ea typeface="+mn-ea"/>
                          <a:cs typeface="+mn-cs"/>
                        </a:rPr>
                        <a:t>11-002-02-11-02 (RE) „UŽTIKRINTI ILGALAIKĖS PRIEŽIŪROS PASLAUGŲ PLĖTRĄ“ </a:t>
                      </a:r>
                      <a:endParaRPr lang="lt-LT" sz="16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600" u="none" strike="noStrike" dirty="0">
                          <a:effectLst/>
                        </a:rPr>
                        <a:t>2023-09-18 CPVA pateiktos gairės derinimui</a:t>
                      </a:r>
                      <a:endParaRPr lang="lt-LT" sz="16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0</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0</a:t>
                      </a:r>
                      <a:endParaRPr lang="lt-LT"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440666709"/>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570421885"/>
                  </a:ext>
                </a:extLst>
              </a:tr>
            </a:tbl>
          </a:graphicData>
        </a:graphic>
      </p:graphicFrame>
    </p:spTree>
    <p:extLst>
      <p:ext uri="{BB962C8B-B14F-4D97-AF65-F5344CB8AC3E}">
        <p14:creationId xmlns:p14="http://schemas.microsoft.com/office/powerpoint/2010/main" val="349575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477F5E8B-4697-8306-90F1-226A5429D963}"/>
              </a:ext>
            </a:extLst>
          </p:cNvPr>
          <p:cNvSpPr>
            <a:spLocks noGrp="1"/>
          </p:cNvSpPr>
          <p:nvPr>
            <p:ph type="body" sz="quarter" idx="13"/>
          </p:nvPr>
        </p:nvSpPr>
        <p:spPr>
          <a:xfrm>
            <a:off x="1416049" y="476251"/>
            <a:ext cx="10294881" cy="592385"/>
          </a:xfrm>
        </p:spPr>
        <p:txBody>
          <a:bodyPr/>
          <a:lstStyle/>
          <a:p>
            <a:r>
              <a:rPr lang="lt-LT" dirty="0"/>
              <a:t>SOCIALINĖS APSAUGOS IR DARBO MINISTERIJA</a:t>
            </a:r>
          </a:p>
        </p:txBody>
      </p:sp>
      <p:sp>
        <p:nvSpPr>
          <p:cNvPr id="4" name="Skaidrės numerio vietos rezervavimo ženklas 3">
            <a:extLst>
              <a:ext uri="{FF2B5EF4-FFF2-40B4-BE49-F238E27FC236}">
                <a16:creationId xmlns:a16="http://schemas.microsoft.com/office/drawing/2014/main" id="{801C64F0-3DF7-B950-7003-1330A43076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5" name="Lentelė 4">
            <a:extLst>
              <a:ext uri="{FF2B5EF4-FFF2-40B4-BE49-F238E27FC236}">
                <a16:creationId xmlns:a16="http://schemas.microsoft.com/office/drawing/2014/main" id="{2A420ADB-4AFD-2ECD-5F9E-6D69B0CCBF41}"/>
              </a:ext>
            </a:extLst>
          </p:cNvPr>
          <p:cNvGraphicFramePr>
            <a:graphicFrameLocks noGrp="1"/>
          </p:cNvGraphicFramePr>
          <p:nvPr>
            <p:extLst>
              <p:ext uri="{D42A27DB-BD31-4B8C-83A1-F6EECF244321}">
                <p14:modId xmlns:p14="http://schemas.microsoft.com/office/powerpoint/2010/main" val="4235866942"/>
              </p:ext>
            </p:extLst>
          </p:nvPr>
        </p:nvGraphicFramePr>
        <p:xfrm>
          <a:off x="678496" y="2538819"/>
          <a:ext cx="11032434" cy="2522498"/>
        </p:xfrm>
        <a:graphic>
          <a:graphicData uri="http://schemas.openxmlformats.org/drawingml/2006/table">
            <a:tbl>
              <a:tblPr firstRow="1" firstCol="1" bandRow="1">
                <a:tableStyleId>{5C22544A-7EE6-4342-B048-85BDC9FD1C3A}</a:tableStyleId>
              </a:tblPr>
              <a:tblGrid>
                <a:gridCol w="2932043">
                  <a:extLst>
                    <a:ext uri="{9D8B030D-6E8A-4147-A177-3AD203B41FA5}">
                      <a16:colId xmlns:a16="http://schemas.microsoft.com/office/drawing/2014/main" val="646352370"/>
                    </a:ext>
                  </a:extLst>
                </a:gridCol>
                <a:gridCol w="2845756">
                  <a:extLst>
                    <a:ext uri="{9D8B030D-6E8A-4147-A177-3AD203B41FA5}">
                      <a16:colId xmlns:a16="http://schemas.microsoft.com/office/drawing/2014/main" val="446313991"/>
                    </a:ext>
                  </a:extLst>
                </a:gridCol>
                <a:gridCol w="752209">
                  <a:extLst>
                    <a:ext uri="{9D8B030D-6E8A-4147-A177-3AD203B41FA5}">
                      <a16:colId xmlns:a16="http://schemas.microsoft.com/office/drawing/2014/main" val="1591818037"/>
                    </a:ext>
                  </a:extLst>
                </a:gridCol>
                <a:gridCol w="844826">
                  <a:extLst>
                    <a:ext uri="{9D8B030D-6E8A-4147-A177-3AD203B41FA5}">
                      <a16:colId xmlns:a16="http://schemas.microsoft.com/office/drawing/2014/main" val="3906694683"/>
                    </a:ext>
                  </a:extLst>
                </a:gridCol>
                <a:gridCol w="934279">
                  <a:extLst>
                    <a:ext uri="{9D8B030D-6E8A-4147-A177-3AD203B41FA5}">
                      <a16:colId xmlns:a16="http://schemas.microsoft.com/office/drawing/2014/main" val="3798916074"/>
                    </a:ext>
                  </a:extLst>
                </a:gridCol>
                <a:gridCol w="894521">
                  <a:extLst>
                    <a:ext uri="{9D8B030D-6E8A-4147-A177-3AD203B41FA5}">
                      <a16:colId xmlns:a16="http://schemas.microsoft.com/office/drawing/2014/main" val="1102033366"/>
                    </a:ext>
                  </a:extLst>
                </a:gridCol>
                <a:gridCol w="914400">
                  <a:extLst>
                    <a:ext uri="{9D8B030D-6E8A-4147-A177-3AD203B41FA5}">
                      <a16:colId xmlns:a16="http://schemas.microsoft.com/office/drawing/2014/main" val="3033780629"/>
                    </a:ext>
                  </a:extLst>
                </a:gridCol>
                <a:gridCol w="914400">
                  <a:extLst>
                    <a:ext uri="{9D8B030D-6E8A-4147-A177-3AD203B41FA5}">
                      <a16:colId xmlns:a16="http://schemas.microsoft.com/office/drawing/2014/main" val="2406175023"/>
                    </a:ext>
                  </a:extLst>
                </a:gridCol>
              </a:tblGrid>
              <a:tr h="649119">
                <a:tc>
                  <a:txBody>
                    <a:bodyPr/>
                    <a:lstStyle/>
                    <a:p>
                      <a:pPr algn="l" fontAlgn="b"/>
                      <a:r>
                        <a:rPr lang="lt-LT" sz="1400" u="none" strike="noStrike" dirty="0">
                          <a:effectLst/>
                        </a:rPr>
                        <a:t>Regioninė pažangos priemonė</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l" fontAlgn="b"/>
                      <a:r>
                        <a:rPr lang="lt-LT" sz="1400" u="none" strike="noStrike" dirty="0">
                          <a:effectLst/>
                        </a:rPr>
                        <a:t>Visuotinių dotacijų valdymo sutartis (pasirašyta/ derinama/neparengta)</a:t>
                      </a:r>
                      <a:endParaRPr lang="lt-LT" sz="1400" b="0" i="0" u="none" strike="noStrike" dirty="0">
                        <a:solidFill>
                          <a:srgbClr val="000000"/>
                        </a:solidFill>
                        <a:effectLst/>
                        <a:latin typeface="Calibri" panose="020F0502020204030204" pitchFamily="34" charset="0"/>
                      </a:endParaRPr>
                    </a:p>
                  </a:txBody>
                  <a:tcPr marL="5596" marR="5596" marT="5596" marB="0" anchor="b"/>
                </a:tc>
                <a:tc gridSpan="4">
                  <a:txBody>
                    <a:bodyPr/>
                    <a:lstStyle/>
                    <a:p>
                      <a:pPr algn="l" fontAlgn="b"/>
                      <a:endParaRPr lang="lt-LT" sz="1400" u="none" strike="noStrike" dirty="0">
                        <a:effectLst/>
                      </a:endParaRPr>
                    </a:p>
                    <a:p>
                      <a:pPr algn="ctr" fontAlgn="b"/>
                      <a:r>
                        <a:rPr lang="lt-LT" sz="1400" u="none" strike="noStrike" dirty="0">
                          <a:effectLst/>
                        </a:rPr>
                        <a:t>Kvietimų planai</a:t>
                      </a:r>
                    </a:p>
                    <a:p>
                      <a:pPr algn="l" fontAlgn="b"/>
                      <a:r>
                        <a:rPr lang="lt-LT" sz="1400" u="none" strike="noStrike" dirty="0">
                          <a:effectLst/>
                        </a:rPr>
                        <a:t> </a:t>
                      </a:r>
                    </a:p>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Paskelbti kvietimai teikti PĮP, skaičius</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Gauti/vertinami PĮP, skaičius</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531946360"/>
                  </a:ext>
                </a:extLst>
              </a:tr>
              <a:tr h="162280">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Parengti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Derinami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Suderinti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Sustabdyti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605185941"/>
                  </a:ext>
                </a:extLst>
              </a:tr>
              <a:tr h="324560">
                <a:tc>
                  <a:txBody>
                    <a:bodyPr/>
                    <a:lstStyle/>
                    <a:p>
                      <a:pPr algn="l" fontAlgn="b"/>
                      <a:r>
                        <a:rPr lang="lt-LT" sz="1600" u="none" strike="noStrike" dirty="0">
                          <a:effectLst/>
                        </a:rPr>
                        <a:t>09-003-02-02-11 (RE) „SUMAŽINTI PAŽEIDŽIAMŲ VISUOMENĖS GRUPIŲ GEROVĖS TERITORINIUS SKIRTUMUS“ </a:t>
                      </a:r>
                      <a:endParaRPr lang="lt-LT"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lt-LT" sz="1600" u="none" strike="noStrike" dirty="0">
                          <a:effectLst/>
                        </a:rPr>
                        <a:t>Pasirašyta 2023-08-17</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dirty="0">
                          <a:effectLst/>
                        </a:rPr>
                        <a:t>1 (</a:t>
                      </a:r>
                      <a:r>
                        <a:rPr lang="en-US" sz="1600" u="none" strike="noStrike" dirty="0" err="1">
                          <a:effectLst/>
                        </a:rPr>
                        <a:t>Utena</a:t>
                      </a:r>
                      <a:r>
                        <a:rPr lang="en-US" sz="1600" u="none" strike="noStrike" dirty="0">
                          <a:effectLst/>
                        </a:rPr>
                        <a:t>)</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dirty="0">
                          <a:effectLst/>
                        </a:rPr>
                        <a:t>1 (</a:t>
                      </a:r>
                      <a:r>
                        <a:rPr lang="en-US" sz="1600" u="none" strike="noStrike" dirty="0" err="1">
                          <a:effectLst/>
                        </a:rPr>
                        <a:t>Utena</a:t>
                      </a:r>
                      <a:r>
                        <a:rPr lang="en-US" sz="1600" u="none" strike="noStrike" dirty="0">
                          <a:effectLst/>
                        </a:rPr>
                        <a:t>)</a:t>
                      </a:r>
                      <a:endParaRPr lang="lt-LT"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lt-LT" sz="1600" u="none" strike="noStrike" dirty="0">
                          <a:effectLst/>
                        </a:rPr>
                        <a:t>0</a:t>
                      </a:r>
                      <a:endParaRPr lang="lt-LT"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90863175"/>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760623870"/>
                  </a:ext>
                </a:extLst>
              </a:tr>
            </a:tbl>
          </a:graphicData>
        </a:graphic>
      </p:graphicFrame>
    </p:spTree>
    <p:extLst>
      <p:ext uri="{BB962C8B-B14F-4D97-AF65-F5344CB8AC3E}">
        <p14:creationId xmlns:p14="http://schemas.microsoft.com/office/powerpoint/2010/main" val="4913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477F5E8B-4697-8306-90F1-226A5429D963}"/>
              </a:ext>
            </a:extLst>
          </p:cNvPr>
          <p:cNvSpPr>
            <a:spLocks noGrp="1"/>
          </p:cNvSpPr>
          <p:nvPr>
            <p:ph type="body" sz="quarter" idx="13"/>
          </p:nvPr>
        </p:nvSpPr>
        <p:spPr>
          <a:xfrm>
            <a:off x="1416049" y="476251"/>
            <a:ext cx="10294881" cy="592385"/>
          </a:xfrm>
        </p:spPr>
        <p:txBody>
          <a:bodyPr/>
          <a:lstStyle/>
          <a:p>
            <a:r>
              <a:rPr lang="lt-LT" dirty="0"/>
              <a:t>SUSISIEKIMO MINISTERIJA</a:t>
            </a:r>
          </a:p>
        </p:txBody>
      </p:sp>
      <p:sp>
        <p:nvSpPr>
          <p:cNvPr id="4" name="Skaidrės numerio vietos rezervavimo ženklas 3">
            <a:extLst>
              <a:ext uri="{FF2B5EF4-FFF2-40B4-BE49-F238E27FC236}">
                <a16:creationId xmlns:a16="http://schemas.microsoft.com/office/drawing/2014/main" id="{801C64F0-3DF7-B950-7003-1330A43076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5" name="Lentelė 4">
            <a:extLst>
              <a:ext uri="{FF2B5EF4-FFF2-40B4-BE49-F238E27FC236}">
                <a16:creationId xmlns:a16="http://schemas.microsoft.com/office/drawing/2014/main" id="{6581C8E1-D80D-CFC9-B615-6A2313BE6B72}"/>
              </a:ext>
            </a:extLst>
          </p:cNvPr>
          <p:cNvGraphicFramePr>
            <a:graphicFrameLocks noGrp="1"/>
          </p:cNvGraphicFramePr>
          <p:nvPr>
            <p:extLst>
              <p:ext uri="{D42A27DB-BD31-4B8C-83A1-F6EECF244321}">
                <p14:modId xmlns:p14="http://schemas.microsoft.com/office/powerpoint/2010/main" val="3733360255"/>
              </p:ext>
            </p:extLst>
          </p:nvPr>
        </p:nvGraphicFramePr>
        <p:xfrm>
          <a:off x="678496" y="2164876"/>
          <a:ext cx="11032434" cy="3031268"/>
        </p:xfrm>
        <a:graphic>
          <a:graphicData uri="http://schemas.openxmlformats.org/drawingml/2006/table">
            <a:tbl>
              <a:tblPr firstRow="1" firstCol="1" bandRow="1">
                <a:tableStyleId>{5C22544A-7EE6-4342-B048-85BDC9FD1C3A}</a:tableStyleId>
              </a:tblPr>
              <a:tblGrid>
                <a:gridCol w="2932043">
                  <a:extLst>
                    <a:ext uri="{9D8B030D-6E8A-4147-A177-3AD203B41FA5}">
                      <a16:colId xmlns:a16="http://schemas.microsoft.com/office/drawing/2014/main" val="646352370"/>
                    </a:ext>
                  </a:extLst>
                </a:gridCol>
                <a:gridCol w="2389045">
                  <a:extLst>
                    <a:ext uri="{9D8B030D-6E8A-4147-A177-3AD203B41FA5}">
                      <a16:colId xmlns:a16="http://schemas.microsoft.com/office/drawing/2014/main" val="446313991"/>
                    </a:ext>
                  </a:extLst>
                </a:gridCol>
                <a:gridCol w="923730">
                  <a:extLst>
                    <a:ext uri="{9D8B030D-6E8A-4147-A177-3AD203B41FA5}">
                      <a16:colId xmlns:a16="http://schemas.microsoft.com/office/drawing/2014/main" val="1591818037"/>
                    </a:ext>
                  </a:extLst>
                </a:gridCol>
                <a:gridCol w="1130016">
                  <a:extLst>
                    <a:ext uri="{9D8B030D-6E8A-4147-A177-3AD203B41FA5}">
                      <a16:colId xmlns:a16="http://schemas.microsoft.com/office/drawing/2014/main" val="3906694683"/>
                    </a:ext>
                  </a:extLst>
                </a:gridCol>
                <a:gridCol w="934279">
                  <a:extLst>
                    <a:ext uri="{9D8B030D-6E8A-4147-A177-3AD203B41FA5}">
                      <a16:colId xmlns:a16="http://schemas.microsoft.com/office/drawing/2014/main" val="3798916074"/>
                    </a:ext>
                  </a:extLst>
                </a:gridCol>
                <a:gridCol w="894521">
                  <a:extLst>
                    <a:ext uri="{9D8B030D-6E8A-4147-A177-3AD203B41FA5}">
                      <a16:colId xmlns:a16="http://schemas.microsoft.com/office/drawing/2014/main" val="1102033366"/>
                    </a:ext>
                  </a:extLst>
                </a:gridCol>
                <a:gridCol w="914400">
                  <a:extLst>
                    <a:ext uri="{9D8B030D-6E8A-4147-A177-3AD203B41FA5}">
                      <a16:colId xmlns:a16="http://schemas.microsoft.com/office/drawing/2014/main" val="3033780629"/>
                    </a:ext>
                  </a:extLst>
                </a:gridCol>
                <a:gridCol w="914400">
                  <a:extLst>
                    <a:ext uri="{9D8B030D-6E8A-4147-A177-3AD203B41FA5}">
                      <a16:colId xmlns:a16="http://schemas.microsoft.com/office/drawing/2014/main" val="2406175023"/>
                    </a:ext>
                  </a:extLst>
                </a:gridCol>
              </a:tblGrid>
              <a:tr h="649119">
                <a:tc>
                  <a:txBody>
                    <a:bodyPr/>
                    <a:lstStyle/>
                    <a:p>
                      <a:pPr algn="l" fontAlgn="b"/>
                      <a:r>
                        <a:rPr lang="lt-LT" sz="1400" u="none" strike="noStrike" dirty="0">
                          <a:effectLst/>
                        </a:rPr>
                        <a:t>Regioninė pažangos priemonė</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l" fontAlgn="b"/>
                      <a:r>
                        <a:rPr lang="lt-LT" sz="1400" u="none" strike="noStrike" dirty="0">
                          <a:effectLst/>
                        </a:rPr>
                        <a:t>Visuotinių dotacijų valdymo sutartis (pasirašyta/ derinama/neparengta)</a:t>
                      </a:r>
                      <a:endParaRPr lang="lt-LT" sz="1400" b="0" i="0" u="none" strike="noStrike" dirty="0">
                        <a:solidFill>
                          <a:srgbClr val="000000"/>
                        </a:solidFill>
                        <a:effectLst/>
                        <a:latin typeface="Calibri" panose="020F0502020204030204" pitchFamily="34" charset="0"/>
                      </a:endParaRPr>
                    </a:p>
                  </a:txBody>
                  <a:tcPr marL="5596" marR="5596" marT="5596" marB="0" anchor="b"/>
                </a:tc>
                <a:tc gridSpan="4">
                  <a:txBody>
                    <a:bodyPr/>
                    <a:lstStyle/>
                    <a:p>
                      <a:pPr algn="l" fontAlgn="b"/>
                      <a:endParaRPr lang="lt-LT" sz="1400" u="none" strike="noStrike" dirty="0">
                        <a:effectLst/>
                      </a:endParaRPr>
                    </a:p>
                    <a:p>
                      <a:pPr algn="ctr" fontAlgn="b"/>
                      <a:r>
                        <a:rPr lang="lt-LT" sz="1400" u="none" strike="noStrike" dirty="0">
                          <a:effectLst/>
                        </a:rPr>
                        <a:t>Kvietimų planai</a:t>
                      </a:r>
                    </a:p>
                    <a:p>
                      <a:pPr algn="l" fontAlgn="b"/>
                      <a:r>
                        <a:rPr lang="lt-LT" sz="1400" u="none" strike="noStrike" dirty="0">
                          <a:effectLst/>
                        </a:rPr>
                        <a:t> </a:t>
                      </a:r>
                    </a:p>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Paskelbti kvietimai teikti PĮP, skaičius</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Gauti/vertinami PĮP, skaičius</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531946360"/>
                  </a:ext>
                </a:extLst>
              </a:tr>
              <a:tr h="162280">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Parengti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Derinami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Suderinti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Sustabdyti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605185941"/>
                  </a:ext>
                </a:extLst>
              </a:tr>
              <a:tr h="324560">
                <a:tc>
                  <a:txBody>
                    <a:bodyPr/>
                    <a:lstStyle/>
                    <a:p>
                      <a:pPr>
                        <a:lnSpc>
                          <a:spcPct val="105000"/>
                        </a:lnSpc>
                      </a:pPr>
                      <a:r>
                        <a:rPr lang="lt-LT" sz="1600" b="1" dirty="0">
                          <a:effectLst/>
                          <a:latin typeface="Calibri" panose="020F0502020204030204" pitchFamily="34" charset="0"/>
                          <a:ea typeface="Calibri" panose="020F0502020204030204" pitchFamily="34" charset="0"/>
                        </a:rPr>
                        <a:t>10-001-06-01-03 (RE) „SKATINTI DARNŲ JUDUMĄ MIESTUOSE“</a:t>
                      </a:r>
                      <a:endParaRPr lang="lt-LT"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pPr>
                      <a:r>
                        <a:rPr lang="lt-LT" sz="1400" dirty="0">
                          <a:effectLst/>
                          <a:latin typeface="Calibri" panose="020F0502020204030204" pitchFamily="34" charset="0"/>
                          <a:ea typeface="Calibri" panose="020F0502020204030204" pitchFamily="34" charset="0"/>
                        </a:rPr>
                        <a:t>Pasirašyta 2023-06-26</a:t>
                      </a:r>
                    </a:p>
                  </a:txBody>
                  <a:tcPr marL="68580" marR="68580" marT="0" marB="0"/>
                </a:tc>
                <a:tc>
                  <a:txBody>
                    <a:bodyPr/>
                    <a:lstStyle/>
                    <a:p>
                      <a:pPr algn="ctr">
                        <a:lnSpc>
                          <a:spcPct val="105000"/>
                        </a:lnSpc>
                      </a:pPr>
                      <a:r>
                        <a:rPr lang="lt-LT" sz="1400" dirty="0">
                          <a:solidFill>
                            <a:srgbClr val="FF0000"/>
                          </a:solidFill>
                          <a:effectLst/>
                          <a:latin typeface="Calibri" panose="020F0502020204030204" pitchFamily="34" charset="0"/>
                          <a:ea typeface="Calibri" panose="020F0502020204030204" pitchFamily="34" charset="0"/>
                        </a:rPr>
                        <a:t>1</a:t>
                      </a:r>
                    </a:p>
                    <a:p>
                      <a:pPr algn="ctr">
                        <a:lnSpc>
                          <a:spcPct val="105000"/>
                        </a:lnSpc>
                      </a:pPr>
                      <a:r>
                        <a:rPr lang="lt-LT" sz="1400" dirty="0">
                          <a:solidFill>
                            <a:srgbClr val="FF0000"/>
                          </a:solidFill>
                          <a:effectLst/>
                          <a:latin typeface="Calibri" panose="020F0502020204030204" pitchFamily="34" charset="0"/>
                          <a:ea typeface="Calibri" panose="020F0502020204030204" pitchFamily="34" charset="0"/>
                        </a:rPr>
                        <a:t>(Tauragė)</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extLst>
                  <a:ext uri="{0D108BD9-81ED-4DB2-BD59-A6C34878D82A}">
                    <a16:rowId xmlns:a16="http://schemas.microsoft.com/office/drawing/2014/main" val="1090863175"/>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dirty="0">
                        <a:solidFill>
                          <a:srgbClr val="FF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760623870"/>
                  </a:ext>
                </a:extLst>
              </a:tr>
              <a:tr h="744249">
                <a:tc>
                  <a:txBody>
                    <a:bodyPr/>
                    <a:lstStyle/>
                    <a:p>
                      <a:pPr>
                        <a:lnSpc>
                          <a:spcPct val="105000"/>
                        </a:lnSpc>
                      </a:pPr>
                      <a:r>
                        <a:rPr lang="lt-LT" sz="1100" b="1" dirty="0">
                          <a:effectLst/>
                          <a:latin typeface="Calibri" panose="020F0502020204030204" pitchFamily="34" charset="0"/>
                          <a:ea typeface="Calibri" panose="020F0502020204030204" pitchFamily="34" charset="0"/>
                        </a:rPr>
                        <a:t> </a:t>
                      </a:r>
                      <a:r>
                        <a:rPr lang="lt-LT" sz="1600" b="1" dirty="0">
                          <a:effectLst/>
                          <a:latin typeface="Calibri" panose="020F0502020204030204" pitchFamily="34" charset="0"/>
                          <a:ea typeface="Calibri" panose="020F0502020204030204" pitchFamily="34" charset="0"/>
                        </a:rPr>
                        <a:t>10-001-05-03-07 (RE) „GERINTI EISMO SAUGĄ VIETINĖS REIKŠMĖS KELIUOSE</a:t>
                      </a:r>
                    </a:p>
                    <a:p>
                      <a:pPr>
                        <a:lnSpc>
                          <a:spcPct val="105000"/>
                        </a:lnSpc>
                      </a:pPr>
                      <a:r>
                        <a:rPr lang="lt-LT" sz="1600" b="1" dirty="0">
                          <a:effectLst/>
                          <a:latin typeface="Calibri" panose="020F0502020204030204" pitchFamily="34" charset="0"/>
                          <a:ea typeface="Calibri" panose="020F0502020204030204" pitchFamily="34" charset="0"/>
                        </a:rPr>
                        <a:t>IR GATVĖSE“</a:t>
                      </a:r>
                      <a:endParaRPr lang="lt-LT"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pPr>
                      <a:r>
                        <a:rPr lang="lt-LT" sz="1400" dirty="0">
                          <a:effectLst/>
                          <a:latin typeface="Calibri" panose="020F0502020204030204" pitchFamily="34" charset="0"/>
                          <a:ea typeface="Calibri" panose="020F0502020204030204" pitchFamily="34" charset="0"/>
                        </a:rPr>
                        <a:t>Pasirašyta 2023-06-20</a:t>
                      </a:r>
                    </a:p>
                  </a:txBody>
                  <a:tcPr marL="68580" marR="68580" marT="0" marB="0"/>
                </a:tc>
                <a:tc>
                  <a:txBody>
                    <a:bodyPr/>
                    <a:lstStyle/>
                    <a:p>
                      <a:pPr algn="ctr">
                        <a:lnSpc>
                          <a:spcPct val="105000"/>
                        </a:lnSpc>
                      </a:pPr>
                      <a:r>
                        <a:rPr lang="lt-LT" sz="1400" dirty="0">
                          <a:solidFill>
                            <a:srgbClr val="FF0000"/>
                          </a:solidFill>
                          <a:effectLst/>
                          <a:latin typeface="Calibri" panose="020F0502020204030204" pitchFamily="34" charset="0"/>
                          <a:ea typeface="Calibri" panose="020F0502020204030204" pitchFamily="34" charset="0"/>
                        </a:rPr>
                        <a:t>1</a:t>
                      </a:r>
                    </a:p>
                    <a:p>
                      <a:pPr marL="0" marR="0" lvl="0" indent="0" algn="ctr" defTabSz="914400" rtl="0" eaLnBrk="1" fontAlgn="auto" latinLnBrk="0" hangingPunct="1">
                        <a:lnSpc>
                          <a:spcPct val="105000"/>
                        </a:lnSpc>
                        <a:spcBef>
                          <a:spcPts val="0"/>
                        </a:spcBef>
                        <a:spcAft>
                          <a:spcPts val="0"/>
                        </a:spcAft>
                        <a:buClrTx/>
                        <a:buSzTx/>
                        <a:buFontTx/>
                        <a:buNone/>
                        <a:tabLst/>
                        <a:defRPr/>
                      </a:pPr>
                      <a:r>
                        <a:rPr lang="lt-LT" sz="1400" dirty="0">
                          <a:solidFill>
                            <a:srgbClr val="FF0000"/>
                          </a:solidFill>
                          <a:effectLst/>
                          <a:latin typeface="Calibri" panose="020F0502020204030204" pitchFamily="34" charset="0"/>
                          <a:ea typeface="Calibri" panose="020F0502020204030204" pitchFamily="34" charset="0"/>
                        </a:rPr>
                        <a:t>(Tauragė)</a:t>
                      </a:r>
                    </a:p>
                    <a:p>
                      <a:pPr algn="ctr">
                        <a:lnSpc>
                          <a:spcPct val="105000"/>
                        </a:lnSpc>
                      </a:pPr>
                      <a:endParaRPr lang="lt-LT" sz="14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tc>
                  <a:txBody>
                    <a:bodyPr/>
                    <a:lstStyle/>
                    <a:p>
                      <a:pPr algn="ctr">
                        <a:lnSpc>
                          <a:spcPct val="105000"/>
                        </a:lnSpc>
                      </a:pPr>
                      <a:r>
                        <a:rPr lang="lt-LT" sz="1400" dirty="0">
                          <a:effectLst/>
                          <a:latin typeface="Calibri" panose="020F0502020204030204" pitchFamily="34" charset="0"/>
                          <a:ea typeface="Calibri" panose="020F0502020204030204" pitchFamily="34" charset="0"/>
                        </a:rPr>
                        <a:t>0</a:t>
                      </a:r>
                    </a:p>
                  </a:txBody>
                  <a:tcPr marL="68580" marR="68580" marT="0" marB="0" anchor="ctr"/>
                </a:tc>
                <a:extLst>
                  <a:ext uri="{0D108BD9-81ED-4DB2-BD59-A6C34878D82A}">
                    <a16:rowId xmlns:a16="http://schemas.microsoft.com/office/drawing/2014/main" val="1440666709"/>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570421885"/>
                  </a:ext>
                </a:extLst>
              </a:tr>
            </a:tbl>
          </a:graphicData>
        </a:graphic>
      </p:graphicFrame>
    </p:spTree>
    <p:extLst>
      <p:ext uri="{BB962C8B-B14F-4D97-AF65-F5344CB8AC3E}">
        <p14:creationId xmlns:p14="http://schemas.microsoft.com/office/powerpoint/2010/main" val="262109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477F5E8B-4697-8306-90F1-226A5429D963}"/>
              </a:ext>
            </a:extLst>
          </p:cNvPr>
          <p:cNvSpPr>
            <a:spLocks noGrp="1"/>
          </p:cNvSpPr>
          <p:nvPr>
            <p:ph type="body" sz="quarter" idx="13"/>
          </p:nvPr>
        </p:nvSpPr>
        <p:spPr>
          <a:xfrm>
            <a:off x="1416049" y="476251"/>
            <a:ext cx="10294881" cy="592385"/>
          </a:xfrm>
        </p:spPr>
        <p:txBody>
          <a:bodyPr/>
          <a:lstStyle/>
          <a:p>
            <a:r>
              <a:rPr lang="lt-LT" dirty="0"/>
              <a:t>ŠVIETIMO, MOKSLO IR SPORTO MINISTERIJA</a:t>
            </a:r>
          </a:p>
        </p:txBody>
      </p:sp>
      <p:sp>
        <p:nvSpPr>
          <p:cNvPr id="4" name="Skaidrės numerio vietos rezervavimo ženklas 3">
            <a:extLst>
              <a:ext uri="{FF2B5EF4-FFF2-40B4-BE49-F238E27FC236}">
                <a16:creationId xmlns:a16="http://schemas.microsoft.com/office/drawing/2014/main" id="{801C64F0-3DF7-B950-7003-1330A43076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5" name="Lentelė 4">
            <a:extLst>
              <a:ext uri="{FF2B5EF4-FFF2-40B4-BE49-F238E27FC236}">
                <a16:creationId xmlns:a16="http://schemas.microsoft.com/office/drawing/2014/main" id="{6581C8E1-D80D-CFC9-B615-6A2313BE6B72}"/>
              </a:ext>
            </a:extLst>
          </p:cNvPr>
          <p:cNvGraphicFramePr>
            <a:graphicFrameLocks noGrp="1"/>
          </p:cNvGraphicFramePr>
          <p:nvPr>
            <p:extLst>
              <p:ext uri="{D42A27DB-BD31-4B8C-83A1-F6EECF244321}">
                <p14:modId xmlns:p14="http://schemas.microsoft.com/office/powerpoint/2010/main" val="1547647538"/>
              </p:ext>
            </p:extLst>
          </p:nvPr>
        </p:nvGraphicFramePr>
        <p:xfrm>
          <a:off x="526174" y="1683793"/>
          <a:ext cx="11339333" cy="4597940"/>
        </p:xfrm>
        <a:graphic>
          <a:graphicData uri="http://schemas.openxmlformats.org/drawingml/2006/table">
            <a:tbl>
              <a:tblPr firstRow="1" firstCol="1" bandRow="1">
                <a:tableStyleId>{5C22544A-7EE6-4342-B048-85BDC9FD1C3A}</a:tableStyleId>
              </a:tblPr>
              <a:tblGrid>
                <a:gridCol w="2587218">
                  <a:extLst>
                    <a:ext uri="{9D8B030D-6E8A-4147-A177-3AD203B41FA5}">
                      <a16:colId xmlns:a16="http://schemas.microsoft.com/office/drawing/2014/main" val="646352370"/>
                    </a:ext>
                  </a:extLst>
                </a:gridCol>
                <a:gridCol w="1959429">
                  <a:extLst>
                    <a:ext uri="{9D8B030D-6E8A-4147-A177-3AD203B41FA5}">
                      <a16:colId xmlns:a16="http://schemas.microsoft.com/office/drawing/2014/main" val="446313991"/>
                    </a:ext>
                  </a:extLst>
                </a:gridCol>
                <a:gridCol w="1091681">
                  <a:extLst>
                    <a:ext uri="{9D8B030D-6E8A-4147-A177-3AD203B41FA5}">
                      <a16:colId xmlns:a16="http://schemas.microsoft.com/office/drawing/2014/main" val="1591818037"/>
                    </a:ext>
                  </a:extLst>
                </a:gridCol>
                <a:gridCol w="802433">
                  <a:extLst>
                    <a:ext uri="{9D8B030D-6E8A-4147-A177-3AD203B41FA5}">
                      <a16:colId xmlns:a16="http://schemas.microsoft.com/office/drawing/2014/main" val="3906694683"/>
                    </a:ext>
                  </a:extLst>
                </a:gridCol>
                <a:gridCol w="1054359">
                  <a:extLst>
                    <a:ext uri="{9D8B030D-6E8A-4147-A177-3AD203B41FA5}">
                      <a16:colId xmlns:a16="http://schemas.microsoft.com/office/drawing/2014/main" val="3798916074"/>
                    </a:ext>
                  </a:extLst>
                </a:gridCol>
                <a:gridCol w="1708514">
                  <a:extLst>
                    <a:ext uri="{9D8B030D-6E8A-4147-A177-3AD203B41FA5}">
                      <a16:colId xmlns:a16="http://schemas.microsoft.com/office/drawing/2014/main" val="1102033366"/>
                    </a:ext>
                  </a:extLst>
                </a:gridCol>
                <a:gridCol w="1062678">
                  <a:extLst>
                    <a:ext uri="{9D8B030D-6E8A-4147-A177-3AD203B41FA5}">
                      <a16:colId xmlns:a16="http://schemas.microsoft.com/office/drawing/2014/main" val="3033780629"/>
                    </a:ext>
                  </a:extLst>
                </a:gridCol>
                <a:gridCol w="1073021">
                  <a:extLst>
                    <a:ext uri="{9D8B030D-6E8A-4147-A177-3AD203B41FA5}">
                      <a16:colId xmlns:a16="http://schemas.microsoft.com/office/drawing/2014/main" val="2406175023"/>
                    </a:ext>
                  </a:extLst>
                </a:gridCol>
              </a:tblGrid>
              <a:tr h="649119">
                <a:tc>
                  <a:txBody>
                    <a:bodyPr/>
                    <a:lstStyle/>
                    <a:p>
                      <a:pPr algn="l" fontAlgn="b"/>
                      <a:r>
                        <a:rPr lang="lt-LT" sz="1400" u="none" strike="noStrike" dirty="0">
                          <a:effectLst/>
                        </a:rPr>
                        <a:t>Regioninė pažangos priemonė</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Visuotinių dotacijų valdymo sutartis (pasirašyta/ derinama/neparengta)</a:t>
                      </a:r>
                      <a:endParaRPr lang="lt-LT" sz="1400" b="0" i="0" u="none" strike="noStrike" dirty="0">
                        <a:solidFill>
                          <a:srgbClr val="000000"/>
                        </a:solidFill>
                        <a:effectLst/>
                        <a:latin typeface="Calibri" panose="020F0502020204030204" pitchFamily="34" charset="0"/>
                      </a:endParaRPr>
                    </a:p>
                  </a:txBody>
                  <a:tcPr marL="5596" marR="5596" marT="5596" marB="0" anchor="b"/>
                </a:tc>
                <a:tc gridSpan="4">
                  <a:txBody>
                    <a:bodyPr/>
                    <a:lstStyle/>
                    <a:p>
                      <a:pPr algn="l" fontAlgn="b"/>
                      <a:endParaRPr lang="lt-LT" sz="1400" u="none" strike="noStrike" dirty="0">
                        <a:effectLst/>
                      </a:endParaRPr>
                    </a:p>
                    <a:p>
                      <a:pPr algn="ctr" fontAlgn="b"/>
                      <a:r>
                        <a:rPr lang="lt-LT" sz="1400" u="none" strike="noStrike" dirty="0">
                          <a:effectLst/>
                        </a:rPr>
                        <a:t>Kvietimų planai</a:t>
                      </a:r>
                    </a:p>
                    <a:p>
                      <a:pPr algn="l" fontAlgn="b"/>
                      <a:r>
                        <a:rPr lang="lt-LT" sz="1400" u="none" strike="noStrike" dirty="0">
                          <a:effectLst/>
                        </a:rPr>
                        <a:t> </a:t>
                      </a:r>
                    </a:p>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Paskelbti kvietimai teikti PĮP, skaičius</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Gauti/vertinami PĮP, skaičius</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531946360"/>
                  </a:ext>
                </a:extLst>
              </a:tr>
              <a:tr h="162280">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Parengti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Derinami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Suderinti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Sustabdyti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605185941"/>
                  </a:ext>
                </a:extLst>
              </a:tr>
              <a:tr h="324560">
                <a:tc>
                  <a:txBody>
                    <a:bodyPr/>
                    <a:lstStyle/>
                    <a:p>
                      <a:pPr>
                        <a:lnSpc>
                          <a:spcPct val="105000"/>
                        </a:lnSpc>
                      </a:pPr>
                      <a:r>
                        <a:rPr lang="lt-LT" sz="1600" b="1" dirty="0">
                          <a:effectLst/>
                          <a:latin typeface="Calibri" panose="020F0502020204030204" pitchFamily="34" charset="0"/>
                          <a:ea typeface="Calibri" panose="020F0502020204030204" pitchFamily="34" charset="0"/>
                        </a:rPr>
                        <a:t>12-003-03-01-23 (RE)</a:t>
                      </a:r>
                      <a:endParaRPr lang="lt-LT" sz="1600" dirty="0">
                        <a:effectLst/>
                        <a:latin typeface="Calibri" panose="020F0502020204030204" pitchFamily="34" charset="0"/>
                        <a:ea typeface="Calibri" panose="020F0502020204030204" pitchFamily="34" charset="0"/>
                      </a:endParaRPr>
                    </a:p>
                    <a:p>
                      <a:pPr>
                        <a:lnSpc>
                          <a:spcPct val="105000"/>
                        </a:lnSpc>
                      </a:pPr>
                      <a:r>
                        <a:rPr lang="lt-LT" sz="1600" b="1" dirty="0">
                          <a:effectLst/>
                          <a:latin typeface="Calibri" panose="020F0502020204030204" pitchFamily="34" charset="0"/>
                          <a:ea typeface="Calibri" panose="020F0502020204030204" pitchFamily="34" charset="0"/>
                        </a:rPr>
                        <a:t>„PADIDINTI UGDYMO PRIEINAMUMĄ ATSKIRTĮ PATIRIANTIEMS VAIKAMS“</a:t>
                      </a:r>
                      <a:endParaRPr lang="lt-LT"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pPr>
                      <a:r>
                        <a:rPr lang="lt-LT" sz="1600" dirty="0">
                          <a:effectLst/>
                          <a:latin typeface="Calibri" panose="020F0502020204030204" pitchFamily="34" charset="0"/>
                          <a:ea typeface="Calibri" panose="020F0502020204030204" pitchFamily="34" charset="0"/>
                        </a:rPr>
                        <a:t>Pasirašyta 2023-04-20 (reikės keisti, nes nelieka BF lėšų)</a:t>
                      </a:r>
                    </a:p>
                  </a:txBody>
                  <a:tcPr marL="68580" marR="68580" marT="0" marB="0"/>
                </a:tc>
                <a:tc>
                  <a:txBody>
                    <a:bodyPr/>
                    <a:lstStyle/>
                    <a:p>
                      <a:pPr>
                        <a:lnSpc>
                          <a:spcPct val="105000"/>
                        </a:lnSpc>
                      </a:pPr>
                      <a:r>
                        <a:rPr lang="lt-LT" sz="1600" dirty="0">
                          <a:effectLst/>
                          <a:latin typeface="Calibri" panose="020F0502020204030204" pitchFamily="34" charset="0"/>
                          <a:ea typeface="Calibri" panose="020F0502020204030204" pitchFamily="34" charset="0"/>
                        </a:rPr>
                        <a:t>Rengiamas Panevėžio</a:t>
                      </a:r>
                    </a:p>
                  </a:txBody>
                  <a:tcPr marL="68580" marR="68580" marT="0" marB="0"/>
                </a:tc>
                <a:tc>
                  <a:txBody>
                    <a:bodyPr/>
                    <a:lstStyle/>
                    <a:p>
                      <a:pPr algn="ctr">
                        <a:lnSpc>
                          <a:spcPct val="105000"/>
                        </a:lnSpc>
                      </a:pPr>
                      <a:r>
                        <a:rPr lang="lt-LT" sz="1600" dirty="0">
                          <a:effectLst/>
                          <a:latin typeface="Calibri" panose="020F0502020204030204" pitchFamily="34" charset="0"/>
                          <a:ea typeface="Calibri" panose="020F0502020204030204" pitchFamily="34" charset="0"/>
                        </a:rPr>
                        <a:t>-</a:t>
                      </a:r>
                    </a:p>
                  </a:txBody>
                  <a:tcPr marL="68580" marR="68580" marT="0" marB="0"/>
                </a:tc>
                <a:tc>
                  <a:txBody>
                    <a:bodyPr/>
                    <a:lstStyle/>
                    <a:p>
                      <a:pPr>
                        <a:lnSpc>
                          <a:spcPct val="105000"/>
                        </a:lnSpc>
                      </a:pPr>
                      <a:r>
                        <a:rPr lang="lt-LT" sz="1600" dirty="0">
                          <a:effectLst/>
                          <a:latin typeface="Calibri" panose="020F0502020204030204" pitchFamily="34" charset="0"/>
                          <a:ea typeface="Calibri" panose="020F0502020204030204" pitchFamily="34" charset="0"/>
                        </a:rPr>
                        <a:t>Visų regionų, išskyrus Panevėžio</a:t>
                      </a:r>
                    </a:p>
                  </a:txBody>
                  <a:tcPr marL="68580" marR="68580" marT="0" marB="0"/>
                </a:tc>
                <a:tc>
                  <a:txBody>
                    <a:bodyPr/>
                    <a:lstStyle/>
                    <a:p>
                      <a:pPr>
                        <a:lnSpc>
                          <a:spcPct val="105000"/>
                        </a:lnSpc>
                      </a:pPr>
                      <a:r>
                        <a:rPr lang="lt-LT" sz="1600" b="1" dirty="0">
                          <a:effectLst/>
                          <a:latin typeface="Calibri" panose="020F0502020204030204" pitchFamily="34" charset="0"/>
                          <a:ea typeface="Calibri" panose="020F0502020204030204" pitchFamily="34" charset="0"/>
                        </a:rPr>
                        <a:t>Visų regionų,</a:t>
                      </a:r>
                      <a:r>
                        <a:rPr lang="lt-LT" sz="1600" dirty="0">
                          <a:effectLst/>
                          <a:latin typeface="Calibri" panose="020F0502020204030204" pitchFamily="34" charset="0"/>
                          <a:ea typeface="Calibri" panose="020F0502020204030204" pitchFamily="34" charset="0"/>
                        </a:rPr>
                        <a:t> išskyrus Panevėžio ir kvietimus, (projektus) kuriuose nėra BF lėšų. </a:t>
                      </a:r>
                    </a:p>
                  </a:txBody>
                  <a:tcPr marL="68580" marR="68580" marT="0" marB="0"/>
                </a:tc>
                <a:tc>
                  <a:txBody>
                    <a:bodyPr/>
                    <a:lstStyle/>
                    <a:p>
                      <a:pPr algn="ctr">
                        <a:lnSpc>
                          <a:spcPct val="105000"/>
                        </a:lnSpc>
                      </a:pPr>
                      <a:r>
                        <a:rPr lang="lt-LT" sz="1600" dirty="0">
                          <a:effectLst/>
                          <a:latin typeface="Calibri" panose="020F0502020204030204" pitchFamily="34" charset="0"/>
                          <a:ea typeface="Calibri" panose="020F0502020204030204" pitchFamily="34" charset="0"/>
                        </a:rPr>
                        <a:t>1 (Sustabdyta)</a:t>
                      </a:r>
                    </a:p>
                  </a:txBody>
                  <a:tcPr marL="68580" marR="68580" marT="0" marB="0"/>
                </a:tc>
                <a:tc>
                  <a:txBody>
                    <a:bodyPr/>
                    <a:lstStyle/>
                    <a:p>
                      <a:pPr algn="ctr">
                        <a:lnSpc>
                          <a:spcPct val="105000"/>
                        </a:lnSpc>
                      </a:pPr>
                      <a:r>
                        <a:rPr lang="lt-LT" sz="1600" dirty="0">
                          <a:effectLst/>
                          <a:latin typeface="Calibri" panose="020F0502020204030204" pitchFamily="34" charset="0"/>
                          <a:ea typeface="Calibri" panose="020F0502020204030204" pitchFamily="34" charset="0"/>
                        </a:rPr>
                        <a:t> </a:t>
                      </a:r>
                    </a:p>
                  </a:txBody>
                  <a:tcPr marL="68580" marR="68580" marT="0" marB="0"/>
                </a:tc>
                <a:extLst>
                  <a:ext uri="{0D108BD9-81ED-4DB2-BD59-A6C34878D82A}">
                    <a16:rowId xmlns:a16="http://schemas.microsoft.com/office/drawing/2014/main" val="1090863175"/>
                  </a:ext>
                </a:extLst>
              </a:tr>
              <a:tr h="162280">
                <a:tc>
                  <a:txBody>
                    <a:bodyPr/>
                    <a:lstStyle/>
                    <a:p>
                      <a:pPr algn="l" fontAlgn="b"/>
                      <a:r>
                        <a:rPr lang="lt-LT" sz="1600" u="none" strike="noStrike" dirty="0">
                          <a:effectLst/>
                        </a:rPr>
                        <a:t> </a:t>
                      </a:r>
                      <a:endParaRPr lang="lt-LT" sz="16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600" u="none" strike="noStrike">
                          <a:effectLst/>
                        </a:rPr>
                        <a:t> </a:t>
                      </a:r>
                      <a:endParaRPr lang="lt-LT" sz="16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600" u="none" strike="noStrike" dirty="0">
                          <a:effectLst/>
                        </a:rPr>
                        <a:t> </a:t>
                      </a:r>
                      <a:endParaRPr lang="lt-LT" sz="16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600" u="none" strike="noStrike" dirty="0">
                          <a:effectLst/>
                        </a:rPr>
                        <a:t> </a:t>
                      </a:r>
                      <a:endParaRPr lang="lt-LT" sz="16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600" u="none" strike="noStrike" dirty="0">
                          <a:effectLst/>
                        </a:rPr>
                        <a:t> </a:t>
                      </a:r>
                      <a:endParaRPr lang="lt-LT" sz="16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600" u="none" strike="noStrike">
                          <a:effectLst/>
                        </a:rPr>
                        <a:t> </a:t>
                      </a:r>
                      <a:endParaRPr lang="lt-LT" sz="16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600" u="none" strike="noStrike" dirty="0">
                          <a:effectLst/>
                        </a:rPr>
                        <a:t> </a:t>
                      </a:r>
                      <a:endParaRPr lang="lt-LT" sz="16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600" u="none" strike="noStrike">
                          <a:effectLst/>
                        </a:rPr>
                        <a:t> </a:t>
                      </a:r>
                      <a:endParaRPr lang="lt-LT" sz="16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760623870"/>
                  </a:ext>
                </a:extLst>
              </a:tr>
              <a:tr h="744249">
                <a:tc>
                  <a:txBody>
                    <a:bodyPr/>
                    <a:lstStyle/>
                    <a:p>
                      <a:pPr>
                        <a:lnSpc>
                          <a:spcPct val="105000"/>
                        </a:lnSpc>
                      </a:pPr>
                      <a:r>
                        <a:rPr lang="lt-LT" sz="1600" b="1" dirty="0">
                          <a:effectLst/>
                          <a:latin typeface="Calibri" panose="020F0502020204030204" pitchFamily="34" charset="0"/>
                          <a:ea typeface="Calibri" panose="020F0502020204030204" pitchFamily="34" charset="0"/>
                        </a:rPr>
                        <a:t> 12-003-03-02-17 (RE)</a:t>
                      </a:r>
                      <a:endParaRPr lang="lt-LT" sz="1600" dirty="0">
                        <a:effectLst/>
                        <a:latin typeface="Calibri" panose="020F0502020204030204" pitchFamily="34" charset="0"/>
                        <a:ea typeface="Calibri" panose="020F0502020204030204" pitchFamily="34" charset="0"/>
                      </a:endParaRPr>
                    </a:p>
                    <a:p>
                      <a:pPr>
                        <a:lnSpc>
                          <a:spcPct val="105000"/>
                        </a:lnSpc>
                      </a:pPr>
                      <a:r>
                        <a:rPr lang="lt-LT" sz="1600" b="1" dirty="0">
                          <a:effectLst/>
                          <a:latin typeface="Calibri" panose="020F0502020204030204" pitchFamily="34" charset="0"/>
                          <a:ea typeface="Calibri" panose="020F0502020204030204" pitchFamily="34" charset="0"/>
                        </a:rPr>
                        <a:t>„PLĖTOTI ĮVAIRIALYPĮ ŠVIETIMĄ  VYKDANT VISOS DIENOS MOKYKLŲ VEIKLĄ“</a:t>
                      </a:r>
                      <a:endParaRPr lang="lt-LT"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5000"/>
                        </a:lnSpc>
                      </a:pPr>
                      <a:r>
                        <a:rPr lang="lt-LT" sz="1600" dirty="0">
                          <a:effectLst/>
                          <a:latin typeface="Calibri" panose="020F0502020204030204" pitchFamily="34" charset="0"/>
                          <a:ea typeface="Calibri" panose="020F0502020204030204" pitchFamily="34" charset="0"/>
                        </a:rPr>
                        <a:t>Pasirašyta 2023-04-20 (reikės keisti, nes nelieka BF lėšų)</a:t>
                      </a:r>
                    </a:p>
                  </a:txBody>
                  <a:tcPr marL="68580" marR="68580" marT="0" marB="0"/>
                </a:tc>
                <a:tc>
                  <a:txBody>
                    <a:bodyPr/>
                    <a:lstStyle/>
                    <a:p>
                      <a:pPr>
                        <a:lnSpc>
                          <a:spcPct val="105000"/>
                        </a:lnSpc>
                      </a:pPr>
                      <a:r>
                        <a:rPr lang="lt-LT" sz="1600">
                          <a:effectLst/>
                          <a:latin typeface="Calibri" panose="020F0502020204030204" pitchFamily="34" charset="0"/>
                          <a:ea typeface="Calibri" panose="020F0502020204030204" pitchFamily="34" charset="0"/>
                        </a:rPr>
                        <a:t>Rengiamas Panevėžio</a:t>
                      </a:r>
                    </a:p>
                  </a:txBody>
                  <a:tcPr marL="68580" marR="68580" marT="0" marB="0"/>
                </a:tc>
                <a:tc>
                  <a:txBody>
                    <a:bodyPr/>
                    <a:lstStyle/>
                    <a:p>
                      <a:pPr algn="ctr">
                        <a:lnSpc>
                          <a:spcPct val="105000"/>
                        </a:lnSpc>
                      </a:pPr>
                      <a:r>
                        <a:rPr lang="lt-LT" sz="1600">
                          <a:effectLst/>
                          <a:latin typeface="Calibri" panose="020F0502020204030204" pitchFamily="34" charset="0"/>
                          <a:ea typeface="Calibri" panose="020F0502020204030204" pitchFamily="34" charset="0"/>
                        </a:rPr>
                        <a:t>-</a:t>
                      </a:r>
                    </a:p>
                  </a:txBody>
                  <a:tcPr marL="68580" marR="68580" marT="0" marB="0"/>
                </a:tc>
                <a:tc>
                  <a:txBody>
                    <a:bodyPr/>
                    <a:lstStyle/>
                    <a:p>
                      <a:pPr>
                        <a:lnSpc>
                          <a:spcPct val="105000"/>
                        </a:lnSpc>
                      </a:pPr>
                      <a:r>
                        <a:rPr lang="lt-LT" sz="1600">
                          <a:effectLst/>
                          <a:latin typeface="Calibri" panose="020F0502020204030204" pitchFamily="34" charset="0"/>
                          <a:ea typeface="Calibri" panose="020F0502020204030204" pitchFamily="34" charset="0"/>
                        </a:rPr>
                        <a:t>Visų regionų, išskyrus Panevėžio</a:t>
                      </a:r>
                    </a:p>
                  </a:txBody>
                  <a:tcPr marL="68580" marR="68580" marT="0" marB="0"/>
                </a:tc>
                <a:tc>
                  <a:txBody>
                    <a:bodyPr/>
                    <a:lstStyle/>
                    <a:p>
                      <a:pPr>
                        <a:lnSpc>
                          <a:spcPct val="105000"/>
                        </a:lnSpc>
                      </a:pPr>
                      <a:r>
                        <a:rPr lang="lt-LT" sz="1600" b="1" dirty="0">
                          <a:effectLst/>
                          <a:latin typeface="Calibri" panose="020F0502020204030204" pitchFamily="34" charset="0"/>
                          <a:ea typeface="Calibri" panose="020F0502020204030204" pitchFamily="34" charset="0"/>
                        </a:rPr>
                        <a:t>Visų regionų,</a:t>
                      </a:r>
                      <a:r>
                        <a:rPr lang="lt-LT" sz="1600" dirty="0">
                          <a:effectLst/>
                          <a:latin typeface="Calibri" panose="020F0502020204030204" pitchFamily="34" charset="0"/>
                          <a:ea typeface="Calibri" panose="020F0502020204030204" pitchFamily="34" charset="0"/>
                        </a:rPr>
                        <a:t> išskyrus Panevėžio ir kvietimus (projektus), kuriuose nėra BF lėšų. </a:t>
                      </a:r>
                    </a:p>
                  </a:txBody>
                  <a:tcPr marL="68580" marR="68580" marT="0" marB="0"/>
                </a:tc>
                <a:tc>
                  <a:txBody>
                    <a:bodyPr/>
                    <a:lstStyle/>
                    <a:p>
                      <a:pPr algn="ctr">
                        <a:lnSpc>
                          <a:spcPct val="105000"/>
                        </a:lnSpc>
                      </a:pPr>
                      <a:r>
                        <a:rPr lang="lt-LT" sz="1600" dirty="0">
                          <a:effectLst/>
                          <a:latin typeface="Calibri" panose="020F0502020204030204" pitchFamily="34" charset="0"/>
                          <a:ea typeface="Calibri" panose="020F0502020204030204" pitchFamily="34" charset="0"/>
                        </a:rPr>
                        <a:t>1 (Sustabdyta)</a:t>
                      </a:r>
                    </a:p>
                  </a:txBody>
                  <a:tcPr marL="68580" marR="68580" marT="0" marB="0"/>
                </a:tc>
                <a:tc>
                  <a:txBody>
                    <a:bodyPr/>
                    <a:lstStyle/>
                    <a:p>
                      <a:pPr algn="ctr">
                        <a:lnSpc>
                          <a:spcPct val="105000"/>
                        </a:lnSpc>
                      </a:pPr>
                      <a:r>
                        <a:rPr lang="lt-LT" sz="1600" dirty="0">
                          <a:effectLst/>
                          <a:latin typeface="Calibri" panose="020F0502020204030204" pitchFamily="34" charset="0"/>
                          <a:ea typeface="Calibri" panose="020F0502020204030204" pitchFamily="34" charset="0"/>
                        </a:rPr>
                        <a:t>1 (sustabdytas PĮP vertinimas)</a:t>
                      </a:r>
                    </a:p>
                  </a:txBody>
                  <a:tcPr marL="68580" marR="68580" marT="0" marB="0"/>
                </a:tc>
                <a:extLst>
                  <a:ext uri="{0D108BD9-81ED-4DB2-BD59-A6C34878D82A}">
                    <a16:rowId xmlns:a16="http://schemas.microsoft.com/office/drawing/2014/main" val="1440666709"/>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570421885"/>
                  </a:ext>
                </a:extLst>
              </a:tr>
            </a:tbl>
          </a:graphicData>
        </a:graphic>
      </p:graphicFrame>
    </p:spTree>
    <p:extLst>
      <p:ext uri="{BB962C8B-B14F-4D97-AF65-F5344CB8AC3E}">
        <p14:creationId xmlns:p14="http://schemas.microsoft.com/office/powerpoint/2010/main" val="65452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477F5E8B-4697-8306-90F1-226A5429D963}"/>
              </a:ext>
            </a:extLst>
          </p:cNvPr>
          <p:cNvSpPr>
            <a:spLocks noGrp="1"/>
          </p:cNvSpPr>
          <p:nvPr>
            <p:ph type="body" sz="quarter" idx="13"/>
          </p:nvPr>
        </p:nvSpPr>
        <p:spPr>
          <a:xfrm>
            <a:off x="1416049" y="476251"/>
            <a:ext cx="10294881" cy="592385"/>
          </a:xfrm>
        </p:spPr>
        <p:txBody>
          <a:bodyPr/>
          <a:lstStyle/>
          <a:p>
            <a:r>
              <a:rPr lang="lt-LT" dirty="0"/>
              <a:t>VIDAUS REIKALŲ MINISTERIJA</a:t>
            </a:r>
          </a:p>
        </p:txBody>
      </p:sp>
      <p:sp>
        <p:nvSpPr>
          <p:cNvPr id="4" name="Skaidrės numerio vietos rezervavimo ženklas 3">
            <a:extLst>
              <a:ext uri="{FF2B5EF4-FFF2-40B4-BE49-F238E27FC236}">
                <a16:creationId xmlns:a16="http://schemas.microsoft.com/office/drawing/2014/main" id="{801C64F0-3DF7-B950-7003-1330A43076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aphicFrame>
        <p:nvGraphicFramePr>
          <p:cNvPr id="5" name="Lentelė 4">
            <a:extLst>
              <a:ext uri="{FF2B5EF4-FFF2-40B4-BE49-F238E27FC236}">
                <a16:creationId xmlns:a16="http://schemas.microsoft.com/office/drawing/2014/main" id="{6581C8E1-D80D-CFC9-B615-6A2313BE6B72}"/>
              </a:ext>
            </a:extLst>
          </p:cNvPr>
          <p:cNvGraphicFramePr>
            <a:graphicFrameLocks noGrp="1"/>
          </p:cNvGraphicFramePr>
          <p:nvPr>
            <p:extLst>
              <p:ext uri="{D42A27DB-BD31-4B8C-83A1-F6EECF244321}">
                <p14:modId xmlns:p14="http://schemas.microsoft.com/office/powerpoint/2010/main" val="2951490499"/>
              </p:ext>
            </p:extLst>
          </p:nvPr>
        </p:nvGraphicFramePr>
        <p:xfrm>
          <a:off x="678496" y="2164876"/>
          <a:ext cx="11032434" cy="4076224"/>
        </p:xfrm>
        <a:graphic>
          <a:graphicData uri="http://schemas.openxmlformats.org/drawingml/2006/table">
            <a:tbl>
              <a:tblPr firstRow="1" firstCol="1" bandRow="1">
                <a:tableStyleId>{5C22544A-7EE6-4342-B048-85BDC9FD1C3A}</a:tableStyleId>
              </a:tblPr>
              <a:tblGrid>
                <a:gridCol w="2932043">
                  <a:extLst>
                    <a:ext uri="{9D8B030D-6E8A-4147-A177-3AD203B41FA5}">
                      <a16:colId xmlns:a16="http://schemas.microsoft.com/office/drawing/2014/main" val="646352370"/>
                    </a:ext>
                  </a:extLst>
                </a:gridCol>
                <a:gridCol w="2845756">
                  <a:extLst>
                    <a:ext uri="{9D8B030D-6E8A-4147-A177-3AD203B41FA5}">
                      <a16:colId xmlns:a16="http://schemas.microsoft.com/office/drawing/2014/main" val="446313991"/>
                    </a:ext>
                  </a:extLst>
                </a:gridCol>
                <a:gridCol w="752209">
                  <a:extLst>
                    <a:ext uri="{9D8B030D-6E8A-4147-A177-3AD203B41FA5}">
                      <a16:colId xmlns:a16="http://schemas.microsoft.com/office/drawing/2014/main" val="1591818037"/>
                    </a:ext>
                  </a:extLst>
                </a:gridCol>
                <a:gridCol w="844826">
                  <a:extLst>
                    <a:ext uri="{9D8B030D-6E8A-4147-A177-3AD203B41FA5}">
                      <a16:colId xmlns:a16="http://schemas.microsoft.com/office/drawing/2014/main" val="3906694683"/>
                    </a:ext>
                  </a:extLst>
                </a:gridCol>
                <a:gridCol w="934279">
                  <a:extLst>
                    <a:ext uri="{9D8B030D-6E8A-4147-A177-3AD203B41FA5}">
                      <a16:colId xmlns:a16="http://schemas.microsoft.com/office/drawing/2014/main" val="3798916074"/>
                    </a:ext>
                  </a:extLst>
                </a:gridCol>
                <a:gridCol w="894521">
                  <a:extLst>
                    <a:ext uri="{9D8B030D-6E8A-4147-A177-3AD203B41FA5}">
                      <a16:colId xmlns:a16="http://schemas.microsoft.com/office/drawing/2014/main" val="1102033366"/>
                    </a:ext>
                  </a:extLst>
                </a:gridCol>
                <a:gridCol w="914400">
                  <a:extLst>
                    <a:ext uri="{9D8B030D-6E8A-4147-A177-3AD203B41FA5}">
                      <a16:colId xmlns:a16="http://schemas.microsoft.com/office/drawing/2014/main" val="3033780629"/>
                    </a:ext>
                  </a:extLst>
                </a:gridCol>
                <a:gridCol w="914400">
                  <a:extLst>
                    <a:ext uri="{9D8B030D-6E8A-4147-A177-3AD203B41FA5}">
                      <a16:colId xmlns:a16="http://schemas.microsoft.com/office/drawing/2014/main" val="2406175023"/>
                    </a:ext>
                  </a:extLst>
                </a:gridCol>
              </a:tblGrid>
              <a:tr h="649119">
                <a:tc>
                  <a:txBody>
                    <a:bodyPr/>
                    <a:lstStyle/>
                    <a:p>
                      <a:pPr algn="l" fontAlgn="b"/>
                      <a:r>
                        <a:rPr lang="lt-LT" sz="1400" u="none" strike="noStrike" dirty="0">
                          <a:effectLst/>
                        </a:rPr>
                        <a:t>Regioninė pažangos priemonė</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dirty="0">
                          <a:effectLst/>
                        </a:rPr>
                        <a:t>Visuotinių dotacijų valdymo sutartis (pasirašyta/ derinama/neparengta)</a:t>
                      </a:r>
                      <a:endParaRPr lang="lt-LT" sz="1400" b="0" i="0" u="none" strike="noStrike" dirty="0">
                        <a:solidFill>
                          <a:srgbClr val="000000"/>
                        </a:solidFill>
                        <a:effectLst/>
                        <a:latin typeface="Calibri" panose="020F0502020204030204" pitchFamily="34" charset="0"/>
                      </a:endParaRPr>
                    </a:p>
                  </a:txBody>
                  <a:tcPr marL="5596" marR="5596" marT="5596" marB="0" anchor="b"/>
                </a:tc>
                <a:tc gridSpan="4">
                  <a:txBody>
                    <a:bodyPr/>
                    <a:lstStyle/>
                    <a:p>
                      <a:pPr algn="l" fontAlgn="b"/>
                      <a:endParaRPr lang="lt-LT" sz="1400" u="none" strike="noStrike" dirty="0">
                        <a:effectLst/>
                      </a:endParaRPr>
                    </a:p>
                    <a:p>
                      <a:pPr algn="ctr" fontAlgn="b"/>
                      <a:r>
                        <a:rPr lang="lt-LT" sz="1400" u="none" strike="noStrike" dirty="0">
                          <a:effectLst/>
                        </a:rPr>
                        <a:t>Kvietimų planai</a:t>
                      </a:r>
                    </a:p>
                    <a:p>
                      <a:pPr algn="l" fontAlgn="b"/>
                      <a:r>
                        <a:rPr lang="lt-LT" sz="1400" u="none" strike="noStrike" dirty="0">
                          <a:effectLst/>
                        </a:rPr>
                        <a:t> </a:t>
                      </a:r>
                    </a:p>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hMerge="1">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Paskelbti kvietimai teikti PĮP, skaičius</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Gauti/vertinami PĮP, skaičius</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531946360"/>
                  </a:ext>
                </a:extLst>
              </a:tr>
              <a:tr h="162280">
                <a:tc>
                  <a:txBody>
                    <a:bodyPr/>
                    <a:lstStyle/>
                    <a:p>
                      <a:pPr algn="l"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Parengti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Derinami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Suderinti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Sustabdyti</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extLst>
                  <a:ext uri="{0D108BD9-81ED-4DB2-BD59-A6C34878D82A}">
                    <a16:rowId xmlns:a16="http://schemas.microsoft.com/office/drawing/2014/main" val="1605185941"/>
                  </a:ext>
                </a:extLst>
              </a:tr>
              <a:tr h="324560">
                <a:tc>
                  <a:txBody>
                    <a:bodyPr/>
                    <a:lstStyle/>
                    <a:p>
                      <a:r>
                        <a:rPr lang="lt-LT" sz="1400" b="1" i="0" u="none" strike="noStrike" kern="1200" baseline="0" dirty="0">
                          <a:solidFill>
                            <a:schemeClr val="lt1"/>
                          </a:solidFill>
                          <a:latin typeface="Calibri" panose="020F0502020204030204" pitchFamily="34" charset="0"/>
                          <a:ea typeface="+mn-ea"/>
                          <a:cs typeface="Calibri" panose="020F0502020204030204" pitchFamily="34" charset="0"/>
                        </a:rPr>
                        <a:t>01-004-07-01-01 (RE) „PASKATINTI REGIONŲ, FUNKCINIŲ ZONŲ, SAVIVALDYBIŲ IR</a:t>
                      </a:r>
                    </a:p>
                    <a:p>
                      <a:r>
                        <a:rPr lang="lt-LT" sz="1400" b="1" i="0" u="none" strike="noStrike" kern="1200" baseline="0" dirty="0">
                          <a:solidFill>
                            <a:schemeClr val="lt1"/>
                          </a:solidFill>
                          <a:latin typeface="Calibri" panose="020F0502020204030204" pitchFamily="34" charset="0"/>
                          <a:ea typeface="+mn-ea"/>
                          <a:cs typeface="Calibri" panose="020F0502020204030204" pitchFamily="34" charset="0"/>
                        </a:rPr>
                        <a:t>MIESTŲ EKONOMINĮ AUGIMĄ PASITELKIANT JŲ TURIMUS IŠTEKLIUS“</a:t>
                      </a:r>
                      <a:endParaRPr lang="lt-LT"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r>
                        <a:rPr lang="lt-LT" sz="1400" dirty="0">
                          <a:effectLst/>
                          <a:latin typeface="Calibri" panose="020F0502020204030204" pitchFamily="34" charset="0"/>
                          <a:ea typeface="Calibri" panose="020F0502020204030204" pitchFamily="34" charset="0"/>
                        </a:rPr>
                        <a:t>Pasirašyta 2023-05-18</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0 </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1 (Tauragė)</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0 </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6 </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a:t>
                      </a:r>
                    </a:p>
                  </a:txBody>
                  <a:tcPr marL="68580" marR="68580" marT="0" marB="0" anchor="ctr"/>
                </a:tc>
                <a:extLst>
                  <a:ext uri="{0D108BD9-81ED-4DB2-BD59-A6C34878D82A}">
                    <a16:rowId xmlns:a16="http://schemas.microsoft.com/office/drawing/2014/main" val="1090863175"/>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endParaRPr lang="lt-LT" sz="1400" b="0" i="0" u="none" strike="noStrike" dirty="0">
                        <a:solidFill>
                          <a:schemeClr val="tx1"/>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solidFill>
                            <a:schemeClr val="tx1"/>
                          </a:solidFill>
                          <a:effectLst/>
                        </a:rPr>
                        <a:t> </a:t>
                      </a:r>
                      <a:endParaRPr lang="lt-LT" sz="1400" b="0" i="0" u="none" strike="noStrike" dirty="0">
                        <a:solidFill>
                          <a:schemeClr val="tx1"/>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solidFill>
                            <a:schemeClr val="tx1"/>
                          </a:solidFill>
                          <a:effectLst/>
                        </a:rPr>
                        <a:t> </a:t>
                      </a:r>
                      <a:endParaRPr lang="lt-LT" sz="1400" b="0" i="0" u="none" strike="noStrike" dirty="0">
                        <a:solidFill>
                          <a:schemeClr val="tx1"/>
                        </a:solidFill>
                        <a:effectLst/>
                        <a:latin typeface="Calibri" panose="020F0502020204030204" pitchFamily="34" charset="0"/>
                      </a:endParaRPr>
                    </a:p>
                  </a:txBody>
                  <a:tcPr marL="5596" marR="5596" marT="5596" marB="0" anchor="ctr"/>
                </a:tc>
                <a:tc>
                  <a:txBody>
                    <a:bodyPr/>
                    <a:lstStyle/>
                    <a:p>
                      <a:pPr algn="ctr" fontAlgn="b"/>
                      <a:r>
                        <a:rPr lang="lt-LT" sz="1400" u="none" strike="noStrike">
                          <a:solidFill>
                            <a:schemeClr val="tx1"/>
                          </a:solidFill>
                          <a:effectLst/>
                        </a:rPr>
                        <a:t> </a:t>
                      </a:r>
                      <a:endParaRPr lang="lt-LT" sz="1400" b="0" i="0" u="none" strike="noStrike">
                        <a:solidFill>
                          <a:schemeClr val="tx1"/>
                        </a:solidFill>
                        <a:effectLst/>
                        <a:latin typeface="Calibri" panose="020F0502020204030204" pitchFamily="34" charset="0"/>
                      </a:endParaRPr>
                    </a:p>
                  </a:txBody>
                  <a:tcPr marL="5596" marR="5596" marT="5596" marB="0" anchor="ctr"/>
                </a:tc>
                <a:tc>
                  <a:txBody>
                    <a:bodyPr/>
                    <a:lstStyle/>
                    <a:p>
                      <a:pPr algn="ctr" fontAlgn="b"/>
                      <a:r>
                        <a:rPr lang="lt-LT" sz="1400" u="none" strike="noStrike">
                          <a:solidFill>
                            <a:schemeClr val="tx1"/>
                          </a:solidFill>
                          <a:effectLst/>
                        </a:rPr>
                        <a:t> </a:t>
                      </a:r>
                      <a:endParaRPr lang="lt-LT" sz="1400" b="0" i="0" u="none" strike="noStrike">
                        <a:solidFill>
                          <a:schemeClr val="tx1"/>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solidFill>
                            <a:schemeClr val="tx1"/>
                          </a:solidFill>
                          <a:effectLst/>
                        </a:rPr>
                        <a:t> </a:t>
                      </a:r>
                      <a:endParaRPr lang="lt-LT" sz="1400" b="0" i="0" u="none" strike="noStrike" dirty="0">
                        <a:solidFill>
                          <a:schemeClr val="tx1"/>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2760623870"/>
                  </a:ext>
                </a:extLst>
              </a:tr>
              <a:tr h="744249">
                <a:tc>
                  <a:txBody>
                    <a:bodyPr/>
                    <a:lstStyle/>
                    <a:p>
                      <a:r>
                        <a:rPr lang="lt-LT" sz="1400" b="1" dirty="0">
                          <a:effectLst/>
                          <a:latin typeface="Calibri" panose="020F0502020204030204" pitchFamily="34" charset="0"/>
                          <a:ea typeface="Calibri" panose="020F0502020204030204" pitchFamily="34" charset="0"/>
                        </a:rPr>
                        <a:t>01-004-07-02-01 (RE) „PAGERINTI VIEŠŲJŲ PASLAUGŲ PRIEINAMUMĄ, DARBO</a:t>
                      </a:r>
                    </a:p>
                    <a:p>
                      <a:r>
                        <a:rPr lang="lt-LT" sz="1400" b="1" dirty="0">
                          <a:effectLst/>
                          <a:latin typeface="Calibri" panose="020F0502020204030204" pitchFamily="34" charset="0"/>
                          <a:ea typeface="Calibri" panose="020F0502020204030204" pitchFamily="34" charset="0"/>
                        </a:rPr>
                        <a:t>VIETŲ PASIEKIAMUMĄ IR TAM REIKALINGŲ IŠTEKLIŲ NAUDOJIMO</a:t>
                      </a:r>
                    </a:p>
                    <a:p>
                      <a:r>
                        <a:rPr lang="lt-LT" sz="1400" b="1" dirty="0">
                          <a:effectLst/>
                          <a:latin typeface="Calibri" panose="020F0502020204030204" pitchFamily="34" charset="0"/>
                          <a:ea typeface="Calibri" panose="020F0502020204030204" pitchFamily="34" charset="0"/>
                        </a:rPr>
                        <a:t>EFEKTYVUMĄ“</a:t>
                      </a:r>
                      <a:endParaRPr lang="lt-LT" sz="1400" dirty="0">
                        <a:effectLst/>
                        <a:latin typeface="Calibri" panose="020F0502020204030204" pitchFamily="34" charset="0"/>
                        <a:ea typeface="Calibri" panose="020F0502020204030204" pitchFamily="34" charset="0"/>
                      </a:endParaRPr>
                    </a:p>
                  </a:txBody>
                  <a:tcPr marL="68580" marR="68580" marT="0" marB="0"/>
                </a:tc>
                <a:tc>
                  <a:txBody>
                    <a:bodyPr/>
                    <a:lstStyle/>
                    <a:p>
                      <a:pPr algn="l"/>
                      <a:r>
                        <a:rPr lang="lt-LT" sz="1400" dirty="0">
                          <a:effectLst/>
                          <a:latin typeface="Calibri" panose="020F0502020204030204" pitchFamily="34" charset="0"/>
                          <a:ea typeface="Calibri" panose="020F0502020204030204" pitchFamily="34" charset="0"/>
                        </a:rPr>
                        <a:t>Pasirašyta 2023-05-18</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0 </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1 (Tauragė)</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0 </a:t>
                      </a:r>
                    </a:p>
                  </a:txBody>
                  <a:tcPr marL="68580" marR="68580" marT="0" marB="0" anchor="ctr"/>
                </a:tc>
                <a:tc>
                  <a:txBody>
                    <a:bodyPr/>
                    <a:lstStyle/>
                    <a:p>
                      <a:pPr algn="ctr"/>
                      <a:r>
                        <a:rPr lang="lt-LT" sz="1400">
                          <a:solidFill>
                            <a:schemeClr val="tx1"/>
                          </a:solidFill>
                          <a:effectLst/>
                          <a:latin typeface="Calibri" panose="020F0502020204030204" pitchFamily="34" charset="0"/>
                          <a:ea typeface="Calibri" panose="020F0502020204030204" pitchFamily="34" charset="0"/>
                        </a:rPr>
                        <a:t>2</a:t>
                      </a:r>
                    </a:p>
                  </a:txBody>
                  <a:tcPr marL="68580" marR="68580" marT="0" marB="0" anchor="ctr"/>
                </a:tc>
                <a:tc>
                  <a:txBody>
                    <a:bodyPr/>
                    <a:lstStyle/>
                    <a:p>
                      <a:pPr algn="ctr"/>
                      <a:r>
                        <a:rPr lang="lt-LT" sz="1400" dirty="0">
                          <a:solidFill>
                            <a:schemeClr val="tx1"/>
                          </a:solidFill>
                          <a:effectLst/>
                          <a:latin typeface="Calibri" panose="020F0502020204030204" pitchFamily="34" charset="0"/>
                          <a:ea typeface="Calibri" panose="020F0502020204030204" pitchFamily="34" charset="0"/>
                        </a:rPr>
                        <a:t>0</a:t>
                      </a:r>
                    </a:p>
                  </a:txBody>
                  <a:tcPr marL="68580" marR="68580" marT="0" marB="0" anchor="ctr"/>
                </a:tc>
                <a:extLst>
                  <a:ext uri="{0D108BD9-81ED-4DB2-BD59-A6C34878D82A}">
                    <a16:rowId xmlns:a16="http://schemas.microsoft.com/office/drawing/2014/main" val="1440666709"/>
                  </a:ext>
                </a:extLst>
              </a:tr>
              <a:tr h="162280">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b"/>
                </a:tc>
                <a:tc>
                  <a:txBody>
                    <a:bodyPr/>
                    <a:lstStyle/>
                    <a:p>
                      <a:pPr algn="l"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a:effectLst/>
                        </a:rPr>
                        <a:t> </a:t>
                      </a:r>
                      <a:endParaRPr lang="lt-LT" sz="1400" b="0" i="0" u="none" strike="noStrike">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ctr" fontAlgn="b"/>
                      <a:r>
                        <a:rPr lang="lt-LT" sz="1400" u="none" strike="noStrike" dirty="0">
                          <a:effectLst/>
                        </a:rPr>
                        <a:t> </a:t>
                      </a:r>
                      <a:endParaRPr lang="lt-LT" sz="1400" b="0" i="0" u="none" strike="noStrike" dirty="0">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val="1570421885"/>
                  </a:ext>
                </a:extLst>
              </a:tr>
            </a:tbl>
          </a:graphicData>
        </a:graphic>
      </p:graphicFrame>
    </p:spTree>
    <p:extLst>
      <p:ext uri="{BB962C8B-B14F-4D97-AF65-F5344CB8AC3E}">
        <p14:creationId xmlns:p14="http://schemas.microsoft.com/office/powerpoint/2010/main" val="112788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20966"/>
      </p:ext>
    </p:extLst>
  </p:cSld>
  <p:clrMapOvr>
    <a:masterClrMapping/>
  </p:clrMapOvr>
</p:sld>
</file>

<file path=ppt/theme/theme1.xml><?xml version="1.0" encoding="utf-8"?>
<a:theme xmlns:a="http://schemas.openxmlformats.org/drawingml/2006/main" name="3_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1164</Words>
  <Application>Microsoft Office PowerPoint</Application>
  <PresentationFormat>Plačiaekranė</PresentationFormat>
  <Paragraphs>331</Paragraphs>
  <Slides>8</Slides>
  <Notes>6</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8</vt:i4>
      </vt:variant>
    </vt:vector>
  </HeadingPairs>
  <TitlesOfParts>
    <vt:vector size="17" baseType="lpstr">
      <vt:lpstr>Arial</vt:lpstr>
      <vt:lpstr>Calibri</vt:lpstr>
      <vt:lpstr>Calibri Light</vt:lpstr>
      <vt:lpstr>DM Sans</vt:lpstr>
      <vt:lpstr>DM Serif Display</vt:lpstr>
      <vt:lpstr>Poppins</vt:lpstr>
      <vt:lpstr>Symbol</vt:lpstr>
      <vt:lpstr>Times New Roman</vt:lpstr>
      <vt:lpstr>3_Baltas</vt:lpstr>
      <vt:lpstr>REGIONINIŲ PAŽANGOS PRIEMONIŲ KVIETIMAI   </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REGIONINIŲ PAŽANGOS PRIEMONIŲ KVIETIMAI   </dc:title>
  <dc:creator>Lina Klingienė</dc:creator>
  <cp:lastModifiedBy>Lina Klingienė</cp:lastModifiedBy>
  <cp:revision>2</cp:revision>
  <dcterms:created xsi:type="dcterms:W3CDTF">2023-09-19T12:43:20Z</dcterms:created>
  <dcterms:modified xsi:type="dcterms:W3CDTF">2023-09-19T15:27:02Z</dcterms:modified>
</cp:coreProperties>
</file>