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1971" r:id="rId2"/>
    <p:sldId id="2069" r:id="rId3"/>
    <p:sldId id="2070" r:id="rId4"/>
    <p:sldId id="2072" r:id="rId5"/>
    <p:sldId id="2071" r:id="rId6"/>
    <p:sldId id="2076" r:id="rId7"/>
    <p:sldId id="2073" r:id="rId8"/>
    <p:sldId id="2077" r:id="rId9"/>
    <p:sldId id="2074" r:id="rId10"/>
    <p:sldId id="2078" r:id="rId11"/>
    <p:sldId id="2075" r:id="rId12"/>
    <p:sldId id="2079" r:id="rId13"/>
    <p:sldId id="2080" r:id="rId14"/>
    <p:sldId id="2081" r:id="rId15"/>
    <p:sldId id="2064" r:id="rId16"/>
  </p:sldIdLst>
  <p:sldSz cx="24377650" cy="13716000"/>
  <p:notesSz cx="7010400" cy="92964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3" userDrawn="1">
          <p15:clr>
            <a:srgbClr val="A4A3A4"/>
          </p15:clr>
        </p15:guide>
        <p15:guide id="4" pos="14278" userDrawn="1">
          <p15:clr>
            <a:srgbClr val="A4A3A4"/>
          </p15:clr>
        </p15:guide>
        <p15:guide id="5" pos="1078" userDrawn="1">
          <p15:clr>
            <a:srgbClr val="A4A3A4"/>
          </p15:clr>
        </p15:guide>
        <p15:guide id="7" pos="7678" userDrawn="1">
          <p15:clr>
            <a:srgbClr val="A4A3A4"/>
          </p15:clr>
        </p15:guide>
        <p15:guide id="8" orient="horz" pos="5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7043"/>
    <a:srgbClr val="7F7F7F"/>
    <a:srgbClr val="C9CBCD"/>
    <a:srgbClr val="EAEAEA"/>
    <a:srgbClr val="D9DBDC"/>
    <a:srgbClr val="D5D7D9"/>
    <a:srgbClr val="C40109"/>
    <a:srgbClr val="03D1AF"/>
    <a:srgbClr val="3B1F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19" autoAdjust="0"/>
    <p:restoredTop sz="96149" autoAdjust="0"/>
  </p:normalViewPr>
  <p:slideViewPr>
    <p:cSldViewPr snapToGrid="0" snapToObjects="1">
      <p:cViewPr varScale="1">
        <p:scale>
          <a:sx n="81" d="100"/>
          <a:sy n="81" d="100"/>
        </p:scale>
        <p:origin x="174" y="96"/>
      </p:cViewPr>
      <p:guideLst>
        <p:guide orient="horz" pos="2233"/>
        <p:guide pos="14278"/>
        <p:guide pos="1078"/>
        <p:guide pos="7678"/>
        <p:guide orient="horz" pos="5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3AE-4781-BF70-165F2C4E9BA0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3AE-4781-BF70-165F2C4E9BA0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3AE-4781-BF70-165F2C4E9BA0}"/>
              </c:ext>
            </c:extLst>
          </c:dPt>
          <c:cat>
            <c:strRef>
              <c:f>Sheet1!$A$2:$A$4</c:f>
              <c:strCache>
                <c:ptCount val="3"/>
                <c:pt idx="0">
                  <c:v>Įgyvendinta</c:v>
                </c:pt>
                <c:pt idx="1">
                  <c:v>Įgyvendinta iš dalies</c:v>
                </c:pt>
                <c:pt idx="2">
                  <c:v>Neįgyvendinta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F0-4408-BA44-1CC3E9A3CE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legendEntry>
      <c:layout>
        <c:manualLayout>
          <c:xMode val="edge"/>
          <c:yMode val="edge"/>
          <c:x val="0.71648861020460219"/>
          <c:y val="0.32248896099924662"/>
          <c:w val="0.27474385746339641"/>
          <c:h val="0.38879312584286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A30-467B-90E0-35845FA332D8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A30-467B-90E0-35845FA332D8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A30-467B-90E0-35845FA332D8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A30-467B-90E0-35845FA332D8}"/>
              </c:ext>
            </c:extLst>
          </c:dPt>
          <c:cat>
            <c:strRef>
              <c:f>Sheet1!$A$2:$A$5</c:f>
              <c:strCache>
                <c:ptCount val="4"/>
                <c:pt idx="0">
                  <c:v>Įgyvendinta</c:v>
                </c:pt>
                <c:pt idx="1">
                  <c:v>Įgyvendinta iš dalies</c:v>
                </c:pt>
                <c:pt idx="2">
                  <c:v>Informacija nepateikta</c:v>
                </c:pt>
                <c:pt idx="3">
                  <c:v>Bus įgyvendinta ateityje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5</c:v>
                </c:pt>
                <c:pt idx="2">
                  <c:v>2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34-43C7-9B54-105334D296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826515262754933"/>
          <c:y val="0.27985504246410903"/>
          <c:w val="0.23340529034352958"/>
          <c:h val="0.4044984858453203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097436287074474E-2"/>
          <c:y val="2.0792242484281541E-2"/>
          <c:w val="0.5995912748693264"/>
          <c:h val="0.9584155150314369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845-49A2-A8C2-934621691115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845-49A2-A8C2-934621691115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845-49A2-A8C2-934621691115}"/>
              </c:ext>
            </c:extLst>
          </c:dPt>
          <c:cat>
            <c:strRef>
              <c:f>Sheet1!$A$2:$A$4</c:f>
              <c:strCache>
                <c:ptCount val="3"/>
                <c:pt idx="0">
                  <c:v>Įgyvendinta</c:v>
                </c:pt>
                <c:pt idx="1">
                  <c:v>Įgyvendinta iš dalies</c:v>
                </c:pt>
                <c:pt idx="2">
                  <c:v>Neįgyvendinta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17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E2-437F-A50E-BB6E1BDCE2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C7B-46C1-81D0-99B9D9FC420D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C7B-46C1-81D0-99B9D9FC420D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C7B-46C1-81D0-99B9D9FC420D}"/>
              </c:ext>
            </c:extLst>
          </c:dPt>
          <c:cat>
            <c:strRef>
              <c:f>Sheet1!$A$2:$A$4</c:f>
              <c:strCache>
                <c:ptCount val="3"/>
                <c:pt idx="0">
                  <c:v>Įgyvendinta</c:v>
                </c:pt>
                <c:pt idx="1">
                  <c:v>Įgyvendinta iš dalies</c:v>
                </c:pt>
                <c:pt idx="2">
                  <c:v>Bus įgyvendinta ateityje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87-46FC-9850-845E6446A8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2FFAF-3206-41E7-9A3E-AAF70CD450CD}" type="datetimeFigureOut">
              <a:rPr lang="lt-LT" smtClean="0"/>
              <a:pPr/>
              <a:t>2026-03-02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615CA-8471-4547-957F-C9A456BC2025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41107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3/2/2026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647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68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771125" y="4462229"/>
            <a:ext cx="7793670" cy="4415549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400" b="1">
                <a:ln>
                  <a:noFill/>
                </a:ln>
                <a:solidFill>
                  <a:schemeClr val="tx2"/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50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9205073" y="7304943"/>
            <a:ext cx="2490687" cy="3339164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400" b="1">
                <a:ln>
                  <a:noFill/>
                </a:ln>
                <a:solidFill>
                  <a:schemeClr val="tx2"/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51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7707248" y="8759819"/>
            <a:ext cx="1077568" cy="1861985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400" b="1">
                <a:ln>
                  <a:noFill/>
                </a:ln>
                <a:solidFill>
                  <a:schemeClr val="tx2"/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290835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ad_Martik-fe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3904508" y="2987773"/>
            <a:ext cx="6336731" cy="7952744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438548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_Martik-fe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0266445" y="4493384"/>
            <a:ext cx="3849024" cy="6371361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62802"/>
      </p:ext>
    </p:extLst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4674311" y="3717903"/>
            <a:ext cx="3820443" cy="6719107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54552"/>
      </p:ext>
    </p:extLst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2230603" y="3210724"/>
            <a:ext cx="10292010" cy="8386542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717988"/>
      </p:ext>
    </p:extLst>
  </p:cSld>
  <p:clrMapOvr>
    <a:masterClrMapping/>
  </p:clrMapOvr>
  <p:transition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0" y="6869151"/>
            <a:ext cx="12252906" cy="6869151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6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2252906" y="0"/>
            <a:ext cx="12124744" cy="6869151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764"/>
      </p:ext>
    </p:extLst>
  </p:cSld>
  <p:clrMapOvr>
    <a:masterClrMapping/>
  </p:clrMapOvr>
  <p:transition advClick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7939668" y="0"/>
            <a:ext cx="7560527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8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0" y="-11150"/>
            <a:ext cx="7538224" cy="660196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0" y="7114478"/>
            <a:ext cx="7538224" cy="6601521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439214"/>
      </p:ext>
    </p:extLst>
  </p:cSld>
  <p:clrMapOvr>
    <a:masterClrMapping/>
  </p:clrMapOvr>
  <p:transition advClick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12244038" y="3590692"/>
            <a:ext cx="9389327" cy="8723044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5879"/>
      </p:ext>
    </p:extLst>
  </p:cSld>
  <p:clrMapOvr>
    <a:masterClrMapping/>
  </p:clrMapOvr>
  <p:transition advClick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9746166" y="0"/>
            <a:ext cx="14631484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071161"/>
      </p:ext>
    </p:extLst>
  </p:cSld>
  <p:clrMapOvr>
    <a:masterClrMapping/>
  </p:clrMapOvr>
  <p:transition advClick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8877455" y="0"/>
            <a:ext cx="7560527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8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6839426" y="7114032"/>
            <a:ext cx="7538224" cy="660196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16839426" y="-11150"/>
            <a:ext cx="7538224" cy="6601521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55710"/>
      </p:ext>
    </p:extLst>
  </p:cSld>
  <p:clrMapOvr>
    <a:masterClrMapping/>
  </p:clrMapOvr>
  <p:transition advClick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6052825" y="3404846"/>
            <a:ext cx="16525541" cy="5270803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7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8666099" y="8995313"/>
            <a:ext cx="3912268" cy="308152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4461642" y="8995313"/>
            <a:ext cx="3877056" cy="308152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10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10236016" y="8995313"/>
            <a:ext cx="3877056" cy="308152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11" name="Picture Placeholder 13"/>
          <p:cNvSpPr>
            <a:spLocks noGrp="1"/>
          </p:cNvSpPr>
          <p:nvPr>
            <p:ph type="pic" sz="quarter" idx="17"/>
          </p:nvPr>
        </p:nvSpPr>
        <p:spPr>
          <a:xfrm>
            <a:off x="6031559" y="8995313"/>
            <a:ext cx="3877056" cy="308152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12" name="Picture Placeholder 13"/>
          <p:cNvSpPr>
            <a:spLocks noGrp="1"/>
          </p:cNvSpPr>
          <p:nvPr>
            <p:ph type="pic" sz="quarter" idx="18"/>
          </p:nvPr>
        </p:nvSpPr>
        <p:spPr>
          <a:xfrm>
            <a:off x="1848368" y="3404846"/>
            <a:ext cx="3877056" cy="308152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13" name="Picture Placeholder 13"/>
          <p:cNvSpPr>
            <a:spLocks noGrp="1"/>
          </p:cNvSpPr>
          <p:nvPr>
            <p:ph type="pic" sz="quarter" idx="19"/>
          </p:nvPr>
        </p:nvSpPr>
        <p:spPr>
          <a:xfrm>
            <a:off x="1848368" y="6828529"/>
            <a:ext cx="3877056" cy="5248312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433890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f 3 - Mar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6157947" y="4350925"/>
            <a:ext cx="6335308" cy="474847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4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906694" y="4350925"/>
            <a:ext cx="6345208" cy="474847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6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8775844" y="4350925"/>
            <a:ext cx="6858161" cy="474847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297539"/>
      </p:ext>
    </p:extLst>
  </p:cSld>
  <p:clrMapOvr>
    <a:masterClrMapping/>
  </p:clrMapOvr>
  <p:transition advClick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icture Placeholder 13"/>
          <p:cNvSpPr>
            <a:spLocks noGrp="1"/>
          </p:cNvSpPr>
          <p:nvPr>
            <p:ph type="pic" sz="quarter" idx="19"/>
          </p:nvPr>
        </p:nvSpPr>
        <p:spPr>
          <a:xfrm>
            <a:off x="15911139" y="3773762"/>
            <a:ext cx="6168580" cy="8347909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965014"/>
      </p:ext>
    </p:extLst>
  </p:cSld>
  <p:clrMapOvr>
    <a:masterClrMapping/>
  </p:clrMapOvr>
  <p:transition advClick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eakSlide Le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358859" y="636084"/>
            <a:ext cx="1667282" cy="5312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charset="0"/>
            </a:endParaRPr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9"/>
          </p:nvPr>
        </p:nvSpPr>
        <p:spPr>
          <a:xfrm>
            <a:off x="0" y="595256"/>
            <a:ext cx="11550794" cy="13120745"/>
          </a:xfrm>
          <a:custGeom>
            <a:avLst/>
            <a:gdLst>
              <a:gd name="connsiteX0" fmla="*/ 10767469 w 11550794"/>
              <a:gd name="connsiteY0" fmla="*/ 8565496 h 13120745"/>
              <a:gd name="connsiteX1" fmla="*/ 11521693 w 11550794"/>
              <a:gd name="connsiteY1" fmla="*/ 9085444 h 13120745"/>
              <a:gd name="connsiteX2" fmla="*/ 11028455 w 11550794"/>
              <a:gd name="connsiteY2" fmla="*/ 9984036 h 13120745"/>
              <a:gd name="connsiteX3" fmla="*/ 258220 w 11550794"/>
              <a:gd name="connsiteY3" fmla="*/ 13120745 h 13120745"/>
              <a:gd name="connsiteX4" fmla="*/ 0 w 11550794"/>
              <a:gd name="connsiteY4" fmla="*/ 13120745 h 13120745"/>
              <a:gd name="connsiteX5" fmla="*/ 0 w 11550794"/>
              <a:gd name="connsiteY5" fmla="*/ 11686063 h 13120745"/>
              <a:gd name="connsiteX6" fmla="*/ 10623100 w 11550794"/>
              <a:gd name="connsiteY6" fmla="*/ 8592204 h 13120745"/>
              <a:gd name="connsiteX7" fmla="*/ 10767469 w 11550794"/>
              <a:gd name="connsiteY7" fmla="*/ 8565496 h 13120745"/>
              <a:gd name="connsiteX8" fmla="*/ 10460068 w 11550794"/>
              <a:gd name="connsiteY8" fmla="*/ 6453641 h 13120745"/>
              <a:gd name="connsiteX9" fmla="*/ 11214292 w 11550794"/>
              <a:gd name="connsiteY9" fmla="*/ 6973588 h 13120745"/>
              <a:gd name="connsiteX10" fmla="*/ 10721054 w 11550794"/>
              <a:gd name="connsiteY10" fmla="*/ 7872181 h 13120745"/>
              <a:gd name="connsiteX11" fmla="*/ 404589 w 11550794"/>
              <a:gd name="connsiteY11" fmla="*/ 10876734 h 13120745"/>
              <a:gd name="connsiteX12" fmla="*/ 117780 w 11550794"/>
              <a:gd name="connsiteY12" fmla="*/ 10900937 h 13120745"/>
              <a:gd name="connsiteX13" fmla="*/ 0 w 11550794"/>
              <a:gd name="connsiteY13" fmla="*/ 10875354 h 13120745"/>
              <a:gd name="connsiteX14" fmla="*/ 0 w 11550794"/>
              <a:gd name="connsiteY14" fmla="*/ 9484680 h 13120745"/>
              <a:gd name="connsiteX15" fmla="*/ 10315699 w 11550794"/>
              <a:gd name="connsiteY15" fmla="*/ 6480349 h 13120745"/>
              <a:gd name="connsiteX16" fmla="*/ 10460068 w 11550794"/>
              <a:gd name="connsiteY16" fmla="*/ 6453641 h 13120745"/>
              <a:gd name="connsiteX17" fmla="*/ 10144249 w 11550794"/>
              <a:gd name="connsiteY17" fmla="*/ 4283946 h 13120745"/>
              <a:gd name="connsiteX18" fmla="*/ 10898473 w 11550794"/>
              <a:gd name="connsiteY18" fmla="*/ 4803891 h 13120745"/>
              <a:gd name="connsiteX19" fmla="*/ 10405235 w 11550794"/>
              <a:gd name="connsiteY19" fmla="*/ 5702484 h 13120745"/>
              <a:gd name="connsiteX20" fmla="*/ 450039 w 11550794"/>
              <a:gd name="connsiteY20" fmla="*/ 8601823 h 13120745"/>
              <a:gd name="connsiteX21" fmla="*/ 26331 w 11550794"/>
              <a:gd name="connsiteY21" fmla="*/ 8596290 h 13120745"/>
              <a:gd name="connsiteX22" fmla="*/ 0 w 11550794"/>
              <a:gd name="connsiteY22" fmla="*/ 8584956 h 13120745"/>
              <a:gd name="connsiteX23" fmla="*/ 0 w 11550794"/>
              <a:gd name="connsiteY23" fmla="*/ 7228038 h 13120745"/>
              <a:gd name="connsiteX24" fmla="*/ 44684 w 11550794"/>
              <a:gd name="connsiteY24" fmla="*/ 7209990 h 13120745"/>
              <a:gd name="connsiteX25" fmla="*/ 9999880 w 11550794"/>
              <a:gd name="connsiteY25" fmla="*/ 4310654 h 13120745"/>
              <a:gd name="connsiteX26" fmla="*/ 10144249 w 11550794"/>
              <a:gd name="connsiteY26" fmla="*/ 4283946 h 13120745"/>
              <a:gd name="connsiteX27" fmla="*/ 9836849 w 11550794"/>
              <a:gd name="connsiteY27" fmla="*/ 2172090 h 13120745"/>
              <a:gd name="connsiteX28" fmla="*/ 10591073 w 11550794"/>
              <a:gd name="connsiteY28" fmla="*/ 2692036 h 13120745"/>
              <a:gd name="connsiteX29" fmla="*/ 10097835 w 11550794"/>
              <a:gd name="connsiteY29" fmla="*/ 3590629 h 13120745"/>
              <a:gd name="connsiteX30" fmla="*/ 105879 w 11550794"/>
              <a:gd name="connsiteY30" fmla="*/ 6500672 h 13120745"/>
              <a:gd name="connsiteX31" fmla="*/ 0 w 11550794"/>
              <a:gd name="connsiteY31" fmla="*/ 6520260 h 13120745"/>
              <a:gd name="connsiteX32" fmla="*/ 0 w 11550794"/>
              <a:gd name="connsiteY32" fmla="*/ 5021622 h 13120745"/>
              <a:gd name="connsiteX33" fmla="*/ 9692480 w 11550794"/>
              <a:gd name="connsiteY33" fmla="*/ 2198798 h 13120745"/>
              <a:gd name="connsiteX34" fmla="*/ 9836849 w 11550794"/>
              <a:gd name="connsiteY34" fmla="*/ 2172090 h 13120745"/>
              <a:gd name="connsiteX35" fmla="*/ 9521029 w 11550794"/>
              <a:gd name="connsiteY35" fmla="*/ 2394 h 13120745"/>
              <a:gd name="connsiteX36" fmla="*/ 10275254 w 11550794"/>
              <a:gd name="connsiteY36" fmla="*/ 522340 h 13120745"/>
              <a:gd name="connsiteX37" fmla="*/ 9782015 w 11550794"/>
              <a:gd name="connsiteY37" fmla="*/ 1420933 h 13120745"/>
              <a:gd name="connsiteX38" fmla="*/ 0 w 11550794"/>
              <a:gd name="connsiteY38" fmla="*/ 4269834 h 13120745"/>
              <a:gd name="connsiteX39" fmla="*/ 0 w 11550794"/>
              <a:gd name="connsiteY39" fmla="*/ 2759947 h 13120745"/>
              <a:gd name="connsiteX40" fmla="*/ 9376660 w 11550794"/>
              <a:gd name="connsiteY40" fmla="*/ 29102 h 13120745"/>
              <a:gd name="connsiteX41" fmla="*/ 9521029 w 11550794"/>
              <a:gd name="connsiteY41" fmla="*/ 2394 h 13120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1550794" h="13120745">
                <a:moveTo>
                  <a:pt x="10767469" y="8565496"/>
                </a:moveTo>
                <a:cubicBezTo>
                  <a:pt x="11103485" y="8538031"/>
                  <a:pt x="11423750" y="8749143"/>
                  <a:pt x="11521693" y="9085444"/>
                </a:cubicBezTo>
                <a:cubicBezTo>
                  <a:pt x="11633629" y="9469786"/>
                  <a:pt x="11412799" y="9872100"/>
                  <a:pt x="11028455" y="9984036"/>
                </a:cubicBezTo>
                <a:lnTo>
                  <a:pt x="258220" y="13120745"/>
                </a:lnTo>
                <a:lnTo>
                  <a:pt x="0" y="13120745"/>
                </a:lnTo>
                <a:lnTo>
                  <a:pt x="0" y="11686063"/>
                </a:lnTo>
                <a:lnTo>
                  <a:pt x="10623100" y="8592204"/>
                </a:lnTo>
                <a:cubicBezTo>
                  <a:pt x="10671143" y="8578212"/>
                  <a:pt x="10719467" y="8569420"/>
                  <a:pt x="10767469" y="8565496"/>
                </a:cubicBezTo>
                <a:close/>
                <a:moveTo>
                  <a:pt x="10460068" y="6453641"/>
                </a:moveTo>
                <a:cubicBezTo>
                  <a:pt x="10796084" y="6426176"/>
                  <a:pt x="11116349" y="6637287"/>
                  <a:pt x="11214292" y="6973588"/>
                </a:cubicBezTo>
                <a:cubicBezTo>
                  <a:pt x="11326228" y="7357931"/>
                  <a:pt x="11105398" y="7760245"/>
                  <a:pt x="10721054" y="7872181"/>
                </a:cubicBezTo>
                <a:lnTo>
                  <a:pt x="404589" y="10876734"/>
                </a:lnTo>
                <a:cubicBezTo>
                  <a:pt x="308504" y="10904718"/>
                  <a:pt x="211294" y="10911904"/>
                  <a:pt x="117780" y="10900937"/>
                </a:cubicBezTo>
                <a:lnTo>
                  <a:pt x="0" y="10875354"/>
                </a:lnTo>
                <a:lnTo>
                  <a:pt x="0" y="9484680"/>
                </a:lnTo>
                <a:lnTo>
                  <a:pt x="10315699" y="6480349"/>
                </a:lnTo>
                <a:cubicBezTo>
                  <a:pt x="10363742" y="6466357"/>
                  <a:pt x="10412066" y="6457565"/>
                  <a:pt x="10460068" y="6453641"/>
                </a:cubicBezTo>
                <a:close/>
                <a:moveTo>
                  <a:pt x="10144249" y="4283946"/>
                </a:moveTo>
                <a:cubicBezTo>
                  <a:pt x="10480264" y="4256480"/>
                  <a:pt x="10800529" y="4467591"/>
                  <a:pt x="10898473" y="4803891"/>
                </a:cubicBezTo>
                <a:cubicBezTo>
                  <a:pt x="11010409" y="5188236"/>
                  <a:pt x="10789579" y="5590550"/>
                  <a:pt x="10405235" y="5702484"/>
                </a:cubicBezTo>
                <a:lnTo>
                  <a:pt x="450039" y="8601823"/>
                </a:lnTo>
                <a:cubicBezTo>
                  <a:pt x="305910" y="8643799"/>
                  <a:pt x="159254" y="8638979"/>
                  <a:pt x="26331" y="8596290"/>
                </a:cubicBezTo>
                <a:lnTo>
                  <a:pt x="0" y="8584956"/>
                </a:lnTo>
                <a:lnTo>
                  <a:pt x="0" y="7228038"/>
                </a:lnTo>
                <a:lnTo>
                  <a:pt x="44684" y="7209990"/>
                </a:lnTo>
                <a:lnTo>
                  <a:pt x="9999880" y="4310654"/>
                </a:lnTo>
                <a:cubicBezTo>
                  <a:pt x="10047923" y="4296662"/>
                  <a:pt x="10096247" y="4287869"/>
                  <a:pt x="10144249" y="4283946"/>
                </a:cubicBezTo>
                <a:close/>
                <a:moveTo>
                  <a:pt x="9836849" y="2172090"/>
                </a:moveTo>
                <a:cubicBezTo>
                  <a:pt x="10172865" y="2144624"/>
                  <a:pt x="10493130" y="2355735"/>
                  <a:pt x="10591073" y="2692036"/>
                </a:cubicBezTo>
                <a:cubicBezTo>
                  <a:pt x="10703009" y="3076379"/>
                  <a:pt x="10482179" y="3478693"/>
                  <a:pt x="10097835" y="3590629"/>
                </a:cubicBezTo>
                <a:lnTo>
                  <a:pt x="105879" y="6500672"/>
                </a:lnTo>
                <a:lnTo>
                  <a:pt x="0" y="6520260"/>
                </a:lnTo>
                <a:lnTo>
                  <a:pt x="0" y="5021622"/>
                </a:lnTo>
                <a:lnTo>
                  <a:pt x="9692480" y="2198798"/>
                </a:lnTo>
                <a:cubicBezTo>
                  <a:pt x="9740523" y="2184806"/>
                  <a:pt x="9788847" y="2176013"/>
                  <a:pt x="9836849" y="2172090"/>
                </a:cubicBezTo>
                <a:close/>
                <a:moveTo>
                  <a:pt x="9521029" y="2394"/>
                </a:moveTo>
                <a:cubicBezTo>
                  <a:pt x="9857045" y="-25072"/>
                  <a:pt x="10177310" y="186039"/>
                  <a:pt x="10275254" y="522340"/>
                </a:cubicBezTo>
                <a:cubicBezTo>
                  <a:pt x="10387189" y="906684"/>
                  <a:pt x="10166359" y="1308998"/>
                  <a:pt x="9782015" y="1420933"/>
                </a:cubicBezTo>
                <a:lnTo>
                  <a:pt x="0" y="4269834"/>
                </a:lnTo>
                <a:lnTo>
                  <a:pt x="0" y="2759947"/>
                </a:lnTo>
                <a:lnTo>
                  <a:pt x="9376660" y="29102"/>
                </a:lnTo>
                <a:cubicBezTo>
                  <a:pt x="9424703" y="15109"/>
                  <a:pt x="9473027" y="6317"/>
                  <a:pt x="9521029" y="2394"/>
                </a:cubicBezTo>
                <a:close/>
              </a:path>
            </a:pathLst>
          </a:custGeom>
          <a:effectLst/>
        </p:spPr>
        <p:txBody>
          <a:bodyPr wrap="square">
            <a:no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66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reakSlide Left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/>
          <p:cNvSpPr>
            <a:spLocks noGrp="1"/>
          </p:cNvSpPr>
          <p:nvPr>
            <p:ph type="pic" sz="quarter" idx="19"/>
          </p:nvPr>
        </p:nvSpPr>
        <p:spPr>
          <a:xfrm>
            <a:off x="0" y="595256"/>
            <a:ext cx="11550794" cy="13120745"/>
          </a:xfrm>
          <a:custGeom>
            <a:avLst/>
            <a:gdLst>
              <a:gd name="connsiteX0" fmla="*/ 10767469 w 11550794"/>
              <a:gd name="connsiteY0" fmla="*/ 8565496 h 13120745"/>
              <a:gd name="connsiteX1" fmla="*/ 11521693 w 11550794"/>
              <a:gd name="connsiteY1" fmla="*/ 9085444 h 13120745"/>
              <a:gd name="connsiteX2" fmla="*/ 11028455 w 11550794"/>
              <a:gd name="connsiteY2" fmla="*/ 9984036 h 13120745"/>
              <a:gd name="connsiteX3" fmla="*/ 258220 w 11550794"/>
              <a:gd name="connsiteY3" fmla="*/ 13120745 h 13120745"/>
              <a:gd name="connsiteX4" fmla="*/ 0 w 11550794"/>
              <a:gd name="connsiteY4" fmla="*/ 13120745 h 13120745"/>
              <a:gd name="connsiteX5" fmla="*/ 0 w 11550794"/>
              <a:gd name="connsiteY5" fmla="*/ 11686063 h 13120745"/>
              <a:gd name="connsiteX6" fmla="*/ 10623100 w 11550794"/>
              <a:gd name="connsiteY6" fmla="*/ 8592204 h 13120745"/>
              <a:gd name="connsiteX7" fmla="*/ 10767469 w 11550794"/>
              <a:gd name="connsiteY7" fmla="*/ 8565496 h 13120745"/>
              <a:gd name="connsiteX8" fmla="*/ 10460068 w 11550794"/>
              <a:gd name="connsiteY8" fmla="*/ 6453641 h 13120745"/>
              <a:gd name="connsiteX9" fmla="*/ 11214292 w 11550794"/>
              <a:gd name="connsiteY9" fmla="*/ 6973588 h 13120745"/>
              <a:gd name="connsiteX10" fmla="*/ 10721054 w 11550794"/>
              <a:gd name="connsiteY10" fmla="*/ 7872181 h 13120745"/>
              <a:gd name="connsiteX11" fmla="*/ 404589 w 11550794"/>
              <a:gd name="connsiteY11" fmla="*/ 10876734 h 13120745"/>
              <a:gd name="connsiteX12" fmla="*/ 117780 w 11550794"/>
              <a:gd name="connsiteY12" fmla="*/ 10900937 h 13120745"/>
              <a:gd name="connsiteX13" fmla="*/ 0 w 11550794"/>
              <a:gd name="connsiteY13" fmla="*/ 10875354 h 13120745"/>
              <a:gd name="connsiteX14" fmla="*/ 0 w 11550794"/>
              <a:gd name="connsiteY14" fmla="*/ 9484680 h 13120745"/>
              <a:gd name="connsiteX15" fmla="*/ 10315699 w 11550794"/>
              <a:gd name="connsiteY15" fmla="*/ 6480349 h 13120745"/>
              <a:gd name="connsiteX16" fmla="*/ 10460068 w 11550794"/>
              <a:gd name="connsiteY16" fmla="*/ 6453641 h 13120745"/>
              <a:gd name="connsiteX17" fmla="*/ 10144249 w 11550794"/>
              <a:gd name="connsiteY17" fmla="*/ 4283946 h 13120745"/>
              <a:gd name="connsiteX18" fmla="*/ 10898473 w 11550794"/>
              <a:gd name="connsiteY18" fmla="*/ 4803891 h 13120745"/>
              <a:gd name="connsiteX19" fmla="*/ 10405235 w 11550794"/>
              <a:gd name="connsiteY19" fmla="*/ 5702484 h 13120745"/>
              <a:gd name="connsiteX20" fmla="*/ 450039 w 11550794"/>
              <a:gd name="connsiteY20" fmla="*/ 8601823 h 13120745"/>
              <a:gd name="connsiteX21" fmla="*/ 26331 w 11550794"/>
              <a:gd name="connsiteY21" fmla="*/ 8596290 h 13120745"/>
              <a:gd name="connsiteX22" fmla="*/ 0 w 11550794"/>
              <a:gd name="connsiteY22" fmla="*/ 8584956 h 13120745"/>
              <a:gd name="connsiteX23" fmla="*/ 0 w 11550794"/>
              <a:gd name="connsiteY23" fmla="*/ 7228038 h 13120745"/>
              <a:gd name="connsiteX24" fmla="*/ 44684 w 11550794"/>
              <a:gd name="connsiteY24" fmla="*/ 7209990 h 13120745"/>
              <a:gd name="connsiteX25" fmla="*/ 9999880 w 11550794"/>
              <a:gd name="connsiteY25" fmla="*/ 4310654 h 13120745"/>
              <a:gd name="connsiteX26" fmla="*/ 10144249 w 11550794"/>
              <a:gd name="connsiteY26" fmla="*/ 4283946 h 13120745"/>
              <a:gd name="connsiteX27" fmla="*/ 9836849 w 11550794"/>
              <a:gd name="connsiteY27" fmla="*/ 2172090 h 13120745"/>
              <a:gd name="connsiteX28" fmla="*/ 10591073 w 11550794"/>
              <a:gd name="connsiteY28" fmla="*/ 2692036 h 13120745"/>
              <a:gd name="connsiteX29" fmla="*/ 10097835 w 11550794"/>
              <a:gd name="connsiteY29" fmla="*/ 3590629 h 13120745"/>
              <a:gd name="connsiteX30" fmla="*/ 105879 w 11550794"/>
              <a:gd name="connsiteY30" fmla="*/ 6500672 h 13120745"/>
              <a:gd name="connsiteX31" fmla="*/ 0 w 11550794"/>
              <a:gd name="connsiteY31" fmla="*/ 6520260 h 13120745"/>
              <a:gd name="connsiteX32" fmla="*/ 0 w 11550794"/>
              <a:gd name="connsiteY32" fmla="*/ 5021622 h 13120745"/>
              <a:gd name="connsiteX33" fmla="*/ 9692480 w 11550794"/>
              <a:gd name="connsiteY33" fmla="*/ 2198798 h 13120745"/>
              <a:gd name="connsiteX34" fmla="*/ 9836849 w 11550794"/>
              <a:gd name="connsiteY34" fmla="*/ 2172090 h 13120745"/>
              <a:gd name="connsiteX35" fmla="*/ 9521029 w 11550794"/>
              <a:gd name="connsiteY35" fmla="*/ 2394 h 13120745"/>
              <a:gd name="connsiteX36" fmla="*/ 10275254 w 11550794"/>
              <a:gd name="connsiteY36" fmla="*/ 522340 h 13120745"/>
              <a:gd name="connsiteX37" fmla="*/ 9782015 w 11550794"/>
              <a:gd name="connsiteY37" fmla="*/ 1420933 h 13120745"/>
              <a:gd name="connsiteX38" fmla="*/ 0 w 11550794"/>
              <a:gd name="connsiteY38" fmla="*/ 4269834 h 13120745"/>
              <a:gd name="connsiteX39" fmla="*/ 0 w 11550794"/>
              <a:gd name="connsiteY39" fmla="*/ 2759947 h 13120745"/>
              <a:gd name="connsiteX40" fmla="*/ 9376660 w 11550794"/>
              <a:gd name="connsiteY40" fmla="*/ 29102 h 13120745"/>
              <a:gd name="connsiteX41" fmla="*/ 9521029 w 11550794"/>
              <a:gd name="connsiteY41" fmla="*/ 2394 h 13120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1550794" h="13120745">
                <a:moveTo>
                  <a:pt x="10767469" y="8565496"/>
                </a:moveTo>
                <a:cubicBezTo>
                  <a:pt x="11103485" y="8538031"/>
                  <a:pt x="11423750" y="8749143"/>
                  <a:pt x="11521693" y="9085444"/>
                </a:cubicBezTo>
                <a:cubicBezTo>
                  <a:pt x="11633629" y="9469786"/>
                  <a:pt x="11412799" y="9872100"/>
                  <a:pt x="11028455" y="9984036"/>
                </a:cubicBezTo>
                <a:lnTo>
                  <a:pt x="258220" y="13120745"/>
                </a:lnTo>
                <a:lnTo>
                  <a:pt x="0" y="13120745"/>
                </a:lnTo>
                <a:lnTo>
                  <a:pt x="0" y="11686063"/>
                </a:lnTo>
                <a:lnTo>
                  <a:pt x="10623100" y="8592204"/>
                </a:lnTo>
                <a:cubicBezTo>
                  <a:pt x="10671143" y="8578212"/>
                  <a:pt x="10719467" y="8569420"/>
                  <a:pt x="10767469" y="8565496"/>
                </a:cubicBezTo>
                <a:close/>
                <a:moveTo>
                  <a:pt x="10460068" y="6453641"/>
                </a:moveTo>
                <a:cubicBezTo>
                  <a:pt x="10796084" y="6426176"/>
                  <a:pt x="11116349" y="6637287"/>
                  <a:pt x="11214292" y="6973588"/>
                </a:cubicBezTo>
                <a:cubicBezTo>
                  <a:pt x="11326228" y="7357931"/>
                  <a:pt x="11105398" y="7760245"/>
                  <a:pt x="10721054" y="7872181"/>
                </a:cubicBezTo>
                <a:lnTo>
                  <a:pt x="404589" y="10876734"/>
                </a:lnTo>
                <a:cubicBezTo>
                  <a:pt x="308504" y="10904718"/>
                  <a:pt x="211294" y="10911904"/>
                  <a:pt x="117780" y="10900937"/>
                </a:cubicBezTo>
                <a:lnTo>
                  <a:pt x="0" y="10875354"/>
                </a:lnTo>
                <a:lnTo>
                  <a:pt x="0" y="9484680"/>
                </a:lnTo>
                <a:lnTo>
                  <a:pt x="10315699" y="6480349"/>
                </a:lnTo>
                <a:cubicBezTo>
                  <a:pt x="10363742" y="6466357"/>
                  <a:pt x="10412066" y="6457565"/>
                  <a:pt x="10460068" y="6453641"/>
                </a:cubicBezTo>
                <a:close/>
                <a:moveTo>
                  <a:pt x="10144249" y="4283946"/>
                </a:moveTo>
                <a:cubicBezTo>
                  <a:pt x="10480264" y="4256480"/>
                  <a:pt x="10800529" y="4467591"/>
                  <a:pt x="10898473" y="4803891"/>
                </a:cubicBezTo>
                <a:cubicBezTo>
                  <a:pt x="11010409" y="5188236"/>
                  <a:pt x="10789579" y="5590550"/>
                  <a:pt x="10405235" y="5702484"/>
                </a:cubicBezTo>
                <a:lnTo>
                  <a:pt x="450039" y="8601823"/>
                </a:lnTo>
                <a:cubicBezTo>
                  <a:pt x="305910" y="8643799"/>
                  <a:pt x="159254" y="8638979"/>
                  <a:pt x="26331" y="8596290"/>
                </a:cubicBezTo>
                <a:lnTo>
                  <a:pt x="0" y="8584956"/>
                </a:lnTo>
                <a:lnTo>
                  <a:pt x="0" y="7228038"/>
                </a:lnTo>
                <a:lnTo>
                  <a:pt x="44684" y="7209990"/>
                </a:lnTo>
                <a:lnTo>
                  <a:pt x="9999880" y="4310654"/>
                </a:lnTo>
                <a:cubicBezTo>
                  <a:pt x="10047923" y="4296662"/>
                  <a:pt x="10096247" y="4287869"/>
                  <a:pt x="10144249" y="4283946"/>
                </a:cubicBezTo>
                <a:close/>
                <a:moveTo>
                  <a:pt x="9836849" y="2172090"/>
                </a:moveTo>
                <a:cubicBezTo>
                  <a:pt x="10172865" y="2144624"/>
                  <a:pt x="10493130" y="2355735"/>
                  <a:pt x="10591073" y="2692036"/>
                </a:cubicBezTo>
                <a:cubicBezTo>
                  <a:pt x="10703009" y="3076379"/>
                  <a:pt x="10482179" y="3478693"/>
                  <a:pt x="10097835" y="3590629"/>
                </a:cubicBezTo>
                <a:lnTo>
                  <a:pt x="105879" y="6500672"/>
                </a:lnTo>
                <a:lnTo>
                  <a:pt x="0" y="6520260"/>
                </a:lnTo>
                <a:lnTo>
                  <a:pt x="0" y="5021622"/>
                </a:lnTo>
                <a:lnTo>
                  <a:pt x="9692480" y="2198798"/>
                </a:lnTo>
                <a:cubicBezTo>
                  <a:pt x="9740523" y="2184806"/>
                  <a:pt x="9788847" y="2176013"/>
                  <a:pt x="9836849" y="2172090"/>
                </a:cubicBezTo>
                <a:close/>
                <a:moveTo>
                  <a:pt x="9521029" y="2394"/>
                </a:moveTo>
                <a:cubicBezTo>
                  <a:pt x="9857045" y="-25072"/>
                  <a:pt x="10177310" y="186039"/>
                  <a:pt x="10275254" y="522340"/>
                </a:cubicBezTo>
                <a:cubicBezTo>
                  <a:pt x="10387189" y="906684"/>
                  <a:pt x="10166359" y="1308998"/>
                  <a:pt x="9782015" y="1420933"/>
                </a:cubicBezTo>
                <a:lnTo>
                  <a:pt x="0" y="4269834"/>
                </a:lnTo>
                <a:lnTo>
                  <a:pt x="0" y="2759947"/>
                </a:lnTo>
                <a:lnTo>
                  <a:pt x="9376660" y="29102"/>
                </a:lnTo>
                <a:cubicBezTo>
                  <a:pt x="9424703" y="15109"/>
                  <a:pt x="9473027" y="6317"/>
                  <a:pt x="9521029" y="2394"/>
                </a:cubicBezTo>
                <a:close/>
              </a:path>
            </a:pathLst>
          </a:custGeom>
          <a:effectLst/>
        </p:spPr>
        <p:txBody>
          <a:bodyPr wrap="square">
            <a:no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59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e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3"/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18054509" y="8686837"/>
            <a:ext cx="1528654" cy="1527680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30000"/>
              </a:lnSpc>
              <a:buNone/>
              <a:defRPr sz="1500" baseline="0"/>
            </a:lvl1pPr>
          </a:lstStyle>
          <a:p>
            <a:r>
              <a:rPr lang="en-US" dirty="0"/>
              <a:t>Drag  Your Picture Here</a:t>
            </a:r>
          </a:p>
        </p:txBody>
      </p:sp>
      <p:sp>
        <p:nvSpPr>
          <p:cNvPr id="10" name="Picture Placeholder 13"/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11353043" y="8637737"/>
            <a:ext cx="1716186" cy="1715092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30000"/>
              </a:lnSpc>
              <a:buNone/>
              <a:defRPr sz="1500" baseline="0"/>
            </a:lvl1pPr>
          </a:lstStyle>
          <a:p>
            <a:r>
              <a:rPr lang="en-US" dirty="0"/>
              <a:t>Drag  Your Picture Here</a:t>
            </a:r>
          </a:p>
        </p:txBody>
      </p:sp>
      <p:sp>
        <p:nvSpPr>
          <p:cNvPr id="14" name="Picture Placeholder 13"/>
          <p:cNvSpPr>
            <a:spLocks noGrp="1" noChangeAspect="1"/>
          </p:cNvSpPr>
          <p:nvPr>
            <p:ph type="pic" sz="quarter" idx="22" hasCustomPrompt="1"/>
          </p:nvPr>
        </p:nvSpPr>
        <p:spPr>
          <a:xfrm>
            <a:off x="4851465" y="8686837"/>
            <a:ext cx="1528654" cy="1527680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30000"/>
              </a:lnSpc>
              <a:buNone/>
              <a:defRPr sz="1500" baseline="0"/>
            </a:lvl1pPr>
          </a:lstStyle>
          <a:p>
            <a:r>
              <a:rPr lang="en-US" dirty="0"/>
              <a:t>Drag 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968338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phone_devices of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3"/>
          <p:cNvSpPr>
            <a:spLocks noGrp="1"/>
          </p:cNvSpPr>
          <p:nvPr>
            <p:ph type="pic" sz="quarter" idx="21"/>
          </p:nvPr>
        </p:nvSpPr>
        <p:spPr>
          <a:xfrm>
            <a:off x="10621148" y="4200677"/>
            <a:ext cx="3211551" cy="5679303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17584697" y="4200677"/>
            <a:ext cx="3211551" cy="5679303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10" name="Picture Placeholder 13"/>
          <p:cNvSpPr>
            <a:spLocks noGrp="1"/>
          </p:cNvSpPr>
          <p:nvPr>
            <p:ph type="pic" sz="quarter" idx="23"/>
          </p:nvPr>
        </p:nvSpPr>
        <p:spPr>
          <a:xfrm>
            <a:off x="3635298" y="4200677"/>
            <a:ext cx="3211551" cy="5679303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1586592"/>
      </p:ext>
    </p:extLst>
  </p:cSld>
  <p:clrMapOvr>
    <a:masterClrMapping/>
  </p:clrMapOvr>
  <p:transition advClick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ktop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5821363" y="12623800"/>
            <a:ext cx="12688887" cy="6905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43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Lato Light" charset="0"/>
            </a:endParaRPr>
          </a:p>
        </p:txBody>
      </p:sp>
      <p:sp>
        <p:nvSpPr>
          <p:cNvPr id="19" name="Picture Placeholder 13"/>
          <p:cNvSpPr>
            <a:spLocks noGrp="1"/>
          </p:cNvSpPr>
          <p:nvPr>
            <p:ph type="pic" sz="quarter" idx="21"/>
          </p:nvPr>
        </p:nvSpPr>
        <p:spPr>
          <a:xfrm>
            <a:off x="2828992" y="4418339"/>
            <a:ext cx="7784017" cy="4407802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37487128"/>
      </p:ext>
    </p:extLst>
  </p:cSld>
  <p:clrMapOvr>
    <a:masterClrMapping/>
  </p:clrMapOvr>
  <p:transition advClick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sktop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5821363" y="12623800"/>
            <a:ext cx="12688887" cy="6905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43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Lato Light" charset="0"/>
            </a:endParaRPr>
          </a:p>
        </p:txBody>
      </p:sp>
      <p:sp>
        <p:nvSpPr>
          <p:cNvPr id="34" name="Picture Placeholder 13"/>
          <p:cNvSpPr>
            <a:spLocks noGrp="1"/>
          </p:cNvSpPr>
          <p:nvPr>
            <p:ph type="pic" sz="quarter" idx="21"/>
          </p:nvPr>
        </p:nvSpPr>
        <p:spPr>
          <a:xfrm>
            <a:off x="13851735" y="4418339"/>
            <a:ext cx="7784017" cy="4407802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35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2695178" y="4418339"/>
            <a:ext cx="7784017" cy="4407802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00831401"/>
      </p:ext>
    </p:extLst>
  </p:cSld>
  <p:clrMapOvr>
    <a:masterClrMapping/>
  </p:clrMapOvr>
  <p:transition advClick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0" y="-946484"/>
            <a:ext cx="24377650" cy="13715999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202868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f 3 - v2 - Mar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9181766" y="3969832"/>
            <a:ext cx="6039671" cy="622238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8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5749858" y="3969832"/>
            <a:ext cx="6039671" cy="622238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2546768" y="3969832"/>
            <a:ext cx="6039671" cy="622238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58955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-Picture-Mar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24377650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146081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285034" y="579864"/>
            <a:ext cx="1895707" cy="691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9434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063133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alf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285034" y="579864"/>
            <a:ext cx="1895707" cy="691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2178216" y="0"/>
            <a:ext cx="12199434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537114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alf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285034" y="579864"/>
            <a:ext cx="1895707" cy="691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2178216" y="0"/>
            <a:ext cx="12199434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19170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Half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285034" y="579864"/>
            <a:ext cx="1895707" cy="691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3475229" y="4506950"/>
            <a:ext cx="7955939" cy="5037863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292122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1754462" y="4528987"/>
            <a:ext cx="8794705" cy="555635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105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20011940" y="6279360"/>
            <a:ext cx="2257767" cy="4026087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294892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FF75AD4-1495-974A-89B6-673AA483EBC4}"/>
              </a:ext>
            </a:extLst>
          </p:cNvPr>
          <p:cNvCxnSpPr>
            <a:cxnSpLocks/>
          </p:cNvCxnSpPr>
          <p:nvPr userDrawn="1"/>
        </p:nvCxnSpPr>
        <p:spPr>
          <a:xfrm>
            <a:off x="1711325" y="12596463"/>
            <a:ext cx="9533267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7FF307-CFC9-6841-B10A-600CCB7D2612}"/>
              </a:ext>
            </a:extLst>
          </p:cNvPr>
          <p:cNvCxnSpPr>
            <a:cxnSpLocks/>
          </p:cNvCxnSpPr>
          <p:nvPr userDrawn="1"/>
        </p:nvCxnSpPr>
        <p:spPr>
          <a:xfrm>
            <a:off x="13132726" y="12590717"/>
            <a:ext cx="9533599" cy="1574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280D65C-4D0B-CD4E-8666-A55C8F286443}"/>
              </a:ext>
            </a:extLst>
          </p:cNvPr>
          <p:cNvSpPr txBox="1"/>
          <p:nvPr userDrawn="1"/>
        </p:nvSpPr>
        <p:spPr>
          <a:xfrm>
            <a:off x="22130252" y="12873170"/>
            <a:ext cx="786038" cy="461628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ctr"/>
            <a:fld id="{260E2A6B-A809-4840-BF14-8648BC0BDF87}" type="slidenum">
              <a:rPr lang="id-ID" sz="1800" b="1" i="0" smtClean="0">
                <a:solidFill>
                  <a:schemeClr val="tx2"/>
                </a:solidFill>
                <a:latin typeface="Montserrat Light" charset="0"/>
                <a:ea typeface="Montserrat Light" charset="0"/>
                <a:cs typeface="Montserrat Light" charset="0"/>
              </a:rPr>
              <a:pPr algn="ctr"/>
              <a:t>‹#›</a:t>
            </a:fld>
            <a:r>
              <a:rPr lang="id-ID" sz="1800" b="1" i="0" dirty="0">
                <a:solidFill>
                  <a:schemeClr val="tx2"/>
                </a:solidFill>
                <a:latin typeface="Montserrat Light" charset="0"/>
                <a:ea typeface="Montserrat Light" charset="0"/>
                <a:cs typeface="Montserrat Light" charset="0"/>
              </a:rPr>
              <a:t> 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5AE990F-5B0B-724A-AA78-EED6BA0AAC5D}"/>
              </a:ext>
            </a:extLst>
          </p:cNvPr>
          <p:cNvSpPr>
            <a:spLocks/>
          </p:cNvSpPr>
          <p:nvPr userDrawn="1"/>
        </p:nvSpPr>
        <p:spPr bwMode="auto">
          <a:xfrm>
            <a:off x="21093469" y="12997823"/>
            <a:ext cx="112851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anchor="ctr" anchorCtr="0">
            <a:spAutoFit/>
          </a:bodyPr>
          <a:lstStyle/>
          <a:p>
            <a:pPr algn="r" defTabSz="4572000"/>
            <a:r>
              <a:rPr lang="lt-LT" sz="1400" b="1" i="0" spc="300" dirty="0">
                <a:solidFill>
                  <a:schemeClr val="tx2"/>
                </a:solidFill>
                <a:latin typeface="+mj-lt"/>
                <a:ea typeface="Montserrat Light" charset="0"/>
                <a:cs typeface="Montserrat Light" charset="0"/>
                <a:sym typeface="Bebas Neue" charset="0"/>
              </a:rPr>
              <a:t>PUSLAPIS</a:t>
            </a:r>
            <a:endParaRPr lang="en-US" sz="1400" b="1" i="0" spc="300" dirty="0">
              <a:solidFill>
                <a:schemeClr val="tx2"/>
              </a:solidFill>
              <a:latin typeface="+mj-lt"/>
              <a:ea typeface="Montserrat Light" charset="0"/>
              <a:cs typeface="Montserrat Light" charset="0"/>
              <a:sym typeface="Bebas Neue" charset="0"/>
            </a:endParaRPr>
          </a:p>
        </p:txBody>
      </p:sp>
      <p:pic>
        <p:nvPicPr>
          <p:cNvPr id="2" name="Paveikslėlis 1"/>
          <p:cNvPicPr>
            <a:picLocks noChangeAspect="1"/>
          </p:cNvPicPr>
          <p:nvPr userDrawn="1"/>
        </p:nvPicPr>
        <p:blipFill>
          <a:blip r:embed="rId29" cstate="print"/>
          <a:stretch>
            <a:fillRect/>
          </a:stretch>
        </p:blipFill>
        <p:spPr>
          <a:xfrm>
            <a:off x="11312895" y="11787391"/>
            <a:ext cx="1739621" cy="1638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20" r:id="rId2"/>
    <p:sldLayoutId id="2147483921" r:id="rId3"/>
    <p:sldLayoutId id="2147483917" r:id="rId4"/>
    <p:sldLayoutId id="2147483918" r:id="rId5"/>
    <p:sldLayoutId id="2147483927" r:id="rId6"/>
    <p:sldLayoutId id="2147483919" r:id="rId7"/>
    <p:sldLayoutId id="2147483936" r:id="rId8"/>
    <p:sldLayoutId id="2147483916" r:id="rId9"/>
    <p:sldLayoutId id="2147483939" r:id="rId10"/>
    <p:sldLayoutId id="2147483938" r:id="rId11"/>
    <p:sldLayoutId id="2147483937" r:id="rId12"/>
    <p:sldLayoutId id="2147483876" r:id="rId13"/>
    <p:sldLayoutId id="2147483922" r:id="rId14"/>
    <p:sldLayoutId id="2147483923" r:id="rId15"/>
    <p:sldLayoutId id="2147483925" r:id="rId16"/>
    <p:sldLayoutId id="2147483926" r:id="rId17"/>
    <p:sldLayoutId id="2147483924" r:id="rId18"/>
    <p:sldLayoutId id="2147483878" r:id="rId19"/>
    <p:sldLayoutId id="2147483879" r:id="rId20"/>
    <p:sldLayoutId id="2147483929" r:id="rId21"/>
    <p:sldLayoutId id="2147483933" r:id="rId22"/>
    <p:sldLayoutId id="2147483914" r:id="rId23"/>
    <p:sldLayoutId id="2147483951" r:id="rId24"/>
    <p:sldLayoutId id="2147483947" r:id="rId25"/>
    <p:sldLayoutId id="2147483950" r:id="rId26"/>
    <p:sldLayoutId id="2147483948" r:id="rId27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kern="1200">
          <a:solidFill>
            <a:schemeClr val="tx1"/>
          </a:solidFill>
          <a:latin typeface="Lato Light" charset="0"/>
          <a:ea typeface="Lato Light" charset="0"/>
          <a:cs typeface="Lato Light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kern="1200" dirty="0" smtClean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kern="1200" dirty="0" smtClean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kern="1200" dirty="0" smtClean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 smtClean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 userDrawn="1">
          <p15:clr>
            <a:srgbClr val="F26B43"/>
          </p15:clr>
        </p15:guide>
        <p15:guide id="2" pos="767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0FB396F-BFD8-2E44-9DB8-4CE10E053B4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4377650" cy="1371242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92E8F52-F44C-8D44-926B-A1E5F806623C}"/>
              </a:ext>
            </a:extLst>
          </p:cNvPr>
          <p:cNvSpPr/>
          <p:nvPr/>
        </p:nvSpPr>
        <p:spPr>
          <a:xfrm>
            <a:off x="1543792" y="7364608"/>
            <a:ext cx="22252224" cy="2992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087592" y="7973998"/>
            <a:ext cx="214693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 i="0" u="none" strike="noStrike" baseline="0" dirty="0">
                <a:solidFill>
                  <a:schemeClr val="accent2">
                    <a:lumMod val="50000"/>
                  </a:schemeClr>
                </a:solidFill>
                <a:latin typeface="TimesNewRomanPS-BoldMT"/>
              </a:rPr>
              <a:t>KOVOS SU PREKYBA ŽMONĖMIS 2024–2026 METŲ VEIKSMŲ PLANO ĮGYVENDINIMO REZULTATŲ APTARIMAS</a:t>
            </a:r>
          </a:p>
          <a:p>
            <a:pPr algn="ctr"/>
            <a:r>
              <a:rPr lang="lt-LT" b="1" dirty="0">
                <a:solidFill>
                  <a:schemeClr val="accent2">
                    <a:lumMod val="50000"/>
                  </a:schemeClr>
                </a:solidFill>
                <a:latin typeface="TimesNewRomanPS-BoldMT"/>
              </a:rPr>
              <a:t>(2024-2025 M.)</a:t>
            </a:r>
            <a:endParaRPr lang="lt-LT" b="1" i="0" u="none" strike="noStrike" baseline="0" dirty="0">
              <a:solidFill>
                <a:schemeClr val="accent2">
                  <a:lumMod val="50000"/>
                </a:schemeClr>
              </a:solidFill>
              <a:latin typeface="TimesNewRomanPS-BoldM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74507" y="6935991"/>
            <a:ext cx="141837" cy="3908217"/>
          </a:xfrm>
          <a:prstGeom prst="rect">
            <a:avLst/>
          </a:prstGeom>
          <a:solidFill>
            <a:srgbClr val="C401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Paveikslėlis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522" y="795130"/>
            <a:ext cx="3582684" cy="3309036"/>
          </a:xfrm>
          <a:prstGeom prst="rect">
            <a:avLst/>
          </a:prstGeom>
        </p:spPr>
      </p:pic>
      <p:sp>
        <p:nvSpPr>
          <p:cNvPr id="9" name="Teksto vietos rezervavimo ženklas 4"/>
          <p:cNvSpPr txBox="1">
            <a:spLocks/>
          </p:cNvSpPr>
          <p:nvPr/>
        </p:nvSpPr>
        <p:spPr>
          <a:xfrm>
            <a:off x="7803769" y="11899476"/>
            <a:ext cx="9144000" cy="98425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tx1"/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tx1"/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tx1"/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tx1"/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tx1"/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lt-LT" sz="6000" dirty="0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E0600F-AEE9-2CCF-2AF3-7C8F6C3F93B7}"/>
              </a:ext>
            </a:extLst>
          </p:cNvPr>
          <p:cNvSpPr txBox="1"/>
          <p:nvPr/>
        </p:nvSpPr>
        <p:spPr>
          <a:xfrm>
            <a:off x="10671660" y="10589793"/>
            <a:ext cx="34082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m. kovo 3 d. </a:t>
            </a:r>
          </a:p>
          <a:p>
            <a:pPr algn="ctr"/>
            <a:r>
              <a:rPr lang="lt-LT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Vilnius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FC3362-A29A-F91F-6B18-032C4A24DD19}"/>
              </a:ext>
            </a:extLst>
          </p:cNvPr>
          <p:cNvSpPr txBox="1"/>
          <p:nvPr/>
        </p:nvSpPr>
        <p:spPr>
          <a:xfrm>
            <a:off x="17112344" y="12375681"/>
            <a:ext cx="68401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VRM VSPG p</a:t>
            </a:r>
            <a:r>
              <a:rPr lang="lt-LT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atarėja 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Ieva Bak</a:t>
            </a:r>
            <a:r>
              <a:rPr lang="lt-LT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ūnienė</a:t>
            </a:r>
            <a:endParaRPr lang="en-US" sz="3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20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A9FCC9D-8250-E0E7-A4C6-6E62A1B3615F}"/>
              </a:ext>
            </a:extLst>
          </p:cNvPr>
          <p:cNvSpPr txBox="1"/>
          <p:nvPr/>
        </p:nvSpPr>
        <p:spPr>
          <a:xfrm>
            <a:off x="2129947" y="3227108"/>
            <a:ext cx="19102481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u="sng" dirty="0">
                <a:solidFill>
                  <a:srgbClr val="000000"/>
                </a:solidFill>
              </a:rPr>
              <a:t>Kuo galima pasidžiaugti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400" b="1" dirty="0">
                <a:solidFill>
                  <a:srgbClr val="000000"/>
                </a:solidFill>
              </a:rPr>
              <a:t>Apmokyti įvairių sričių specialistai</a:t>
            </a:r>
            <a:endParaRPr lang="en-US" sz="2400" b="1" dirty="0">
              <a:solidFill>
                <a:srgbClr val="000000"/>
              </a:solidFill>
            </a:endParaRPr>
          </a:p>
          <a:p>
            <a:pPr marL="1028700" indent="-342900">
              <a:buFont typeface="Wingdings" panose="05000000000000000000" pitchFamily="2" charset="2"/>
              <a:buChar char="Ø"/>
            </a:pPr>
            <a:r>
              <a:rPr lang="lt-LT" sz="2400" dirty="0">
                <a:solidFill>
                  <a:srgbClr val="000000"/>
                </a:solidFill>
              </a:rPr>
              <a:t>pedagogai, vaiko teisių specialistai, konsuliniai pareigūnai, advokatai, darbo inspektoriai, migracijos specialistai, policijos ir Valstybės sienos apsaugos tarnybos pareigūnai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400" b="1" dirty="0">
                <a:solidFill>
                  <a:srgbClr val="000000"/>
                </a:solidFill>
              </a:rPr>
              <a:t>Skatinama valstybės garantuojamos teisinės pagalbos advokatų specializacija</a:t>
            </a:r>
          </a:p>
          <a:p>
            <a:pPr marL="1036638" indent="-342900">
              <a:buFont typeface="Wingdings" panose="05000000000000000000" pitchFamily="2" charset="2"/>
              <a:buChar char="Ø"/>
            </a:pPr>
            <a:r>
              <a:rPr lang="lt-LT" sz="2400" dirty="0">
                <a:solidFill>
                  <a:srgbClr val="000000"/>
                </a:solidFill>
              </a:rPr>
              <a:t>2024 m. specialius mokymus baigė 39 advokatai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400" b="1" dirty="0">
                <a:solidFill>
                  <a:srgbClr val="000000"/>
                </a:solidFill>
              </a:rPr>
              <a:t>Stiprinama darbo išnaudojimo ir prekybos žmonėmis prevencija</a:t>
            </a:r>
          </a:p>
          <a:p>
            <a:r>
              <a:rPr lang="lt-LT" sz="2400" dirty="0">
                <a:solidFill>
                  <a:srgbClr val="000000"/>
                </a:solidFill>
              </a:rPr>
              <a:t>         Valstybinė darbo inspekcija (VDI) vykdo intensyvius patikrinimus:</a:t>
            </a:r>
          </a:p>
          <a:p>
            <a:pPr marL="1089025" indent="-342900">
              <a:buFont typeface="Wingdings" panose="05000000000000000000" pitchFamily="2" charset="2"/>
              <a:buChar char="Ø"/>
            </a:pPr>
            <a:r>
              <a:rPr lang="lt-LT" sz="2400" dirty="0">
                <a:solidFill>
                  <a:srgbClr val="000000"/>
                </a:solidFill>
              </a:rPr>
              <a:t>2024 m. – 141 patikrinimas laikinojo įdarbinimo įmonėse (49 tiksliniai),</a:t>
            </a:r>
          </a:p>
          <a:p>
            <a:pPr marL="1089025" indent="-342900">
              <a:buFont typeface="Wingdings" panose="05000000000000000000" pitchFamily="2" charset="2"/>
              <a:buChar char="Ø"/>
            </a:pPr>
            <a:r>
              <a:rPr lang="lt-LT" sz="2400" dirty="0">
                <a:solidFill>
                  <a:srgbClr val="000000"/>
                </a:solidFill>
              </a:rPr>
              <a:t>2025 m. balandžio–birželio mėn. – patikrinta 50 laikinojo įdarbinimo įmonių</a:t>
            </a:r>
            <a:endParaRPr lang="lt-LT" sz="2400" b="1" dirty="0">
              <a:solidFill>
                <a:srgbClr val="0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400" b="1" dirty="0">
                <a:solidFill>
                  <a:srgbClr val="000000"/>
                </a:solidFill>
              </a:rPr>
              <a:t>Aktyvūs veiksmai dėl saugaus laikino apgyvendinimo</a:t>
            </a:r>
            <a:r>
              <a:rPr lang="lt-LT" sz="2400" dirty="0">
                <a:solidFill>
                  <a:srgbClr val="000000"/>
                </a:solidFill>
              </a:rPr>
              <a:t>:</a:t>
            </a:r>
          </a:p>
          <a:p>
            <a:pPr marL="1082675" lvl="1" indent="-342900">
              <a:buFont typeface="Wingdings" panose="05000000000000000000" pitchFamily="2" charset="2"/>
              <a:buChar char="ü"/>
            </a:pPr>
            <a:r>
              <a:rPr lang="lt-LT" sz="2400" dirty="0">
                <a:solidFill>
                  <a:srgbClr val="000000"/>
                </a:solidFill>
              </a:rPr>
              <a:t>organizuoti pasitarimai sprendimų paieškai,</a:t>
            </a:r>
          </a:p>
          <a:p>
            <a:pPr marL="1082675" lvl="1" indent="-342900">
              <a:buFont typeface="Wingdings" panose="05000000000000000000" pitchFamily="2" charset="2"/>
              <a:buChar char="ü"/>
            </a:pPr>
            <a:r>
              <a:rPr lang="lt-LT" sz="2400" dirty="0">
                <a:solidFill>
                  <a:srgbClr val="000000"/>
                </a:solidFill>
              </a:rPr>
              <a:t>aktyviai įsitraukė </a:t>
            </a:r>
            <a:r>
              <a:rPr lang="lt-LT" sz="2400" b="1" dirty="0">
                <a:solidFill>
                  <a:srgbClr val="000000"/>
                </a:solidFill>
              </a:rPr>
              <a:t>SADM, NAPPŽ, VRM, Vilniaus m. savivaldybė</a:t>
            </a:r>
            <a:r>
              <a:rPr lang="lt-LT" sz="2400" dirty="0">
                <a:solidFill>
                  <a:srgbClr val="000000"/>
                </a:solidFill>
              </a:rPr>
              <a:t>,</a:t>
            </a:r>
          </a:p>
          <a:p>
            <a:pPr marL="1082675" lvl="1" indent="-342900">
              <a:buFont typeface="Wingdings" panose="05000000000000000000" pitchFamily="2" charset="2"/>
              <a:buChar char="ü"/>
            </a:pPr>
            <a:r>
              <a:rPr lang="lt-LT" sz="2400" dirty="0">
                <a:solidFill>
                  <a:srgbClr val="000000"/>
                </a:solidFill>
              </a:rPr>
              <a:t>apžiūrėtos galimos patalpos Vilniaus mieste ir rajone,</a:t>
            </a:r>
          </a:p>
          <a:p>
            <a:pPr marL="1082675" lvl="1" indent="-342900">
              <a:buFont typeface="Wingdings" panose="05000000000000000000" pitchFamily="2" charset="2"/>
              <a:buChar char="ü"/>
            </a:pPr>
            <a:r>
              <a:rPr lang="lt-LT" sz="2400" dirty="0">
                <a:solidFill>
                  <a:srgbClr val="000000"/>
                </a:solidFill>
              </a:rPr>
              <a:t>kreiptasi į </a:t>
            </a:r>
            <a:r>
              <a:rPr lang="lt-LT" sz="2400" b="1" dirty="0">
                <a:solidFill>
                  <a:srgbClr val="000000"/>
                </a:solidFill>
              </a:rPr>
              <a:t>Turto banką</a:t>
            </a:r>
            <a:r>
              <a:rPr lang="lt-LT" sz="2400" dirty="0">
                <a:solidFill>
                  <a:srgbClr val="000000"/>
                </a:solidFill>
              </a:rPr>
              <a:t> dėl patalpų suteikimo,</a:t>
            </a:r>
          </a:p>
          <a:p>
            <a:pPr marL="1082675" lvl="1" indent="-342900">
              <a:buFont typeface="Wingdings" panose="05000000000000000000" pitchFamily="2" charset="2"/>
              <a:buChar char="ü"/>
            </a:pPr>
            <a:r>
              <a:rPr lang="lt-LT" sz="2400" dirty="0">
                <a:solidFill>
                  <a:srgbClr val="000000"/>
                </a:solidFill>
              </a:rPr>
              <a:t>vykdyti vizitai į NVO visoje Lietuvoje, siekiant įvertinti apgyvendinimo galimybes</a:t>
            </a:r>
          </a:p>
          <a:p>
            <a:endParaRPr lang="lt-LT" sz="2400" b="1" u="sng" dirty="0">
              <a:solidFill>
                <a:srgbClr val="000000"/>
              </a:solidFill>
            </a:endParaRPr>
          </a:p>
          <a:p>
            <a:r>
              <a:rPr lang="lt-LT" sz="2400" b="1" u="sng" dirty="0">
                <a:solidFill>
                  <a:srgbClr val="000000"/>
                </a:solidFill>
              </a:rPr>
              <a:t>Kur reikia pasitempti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400" b="1" dirty="0">
                <a:solidFill>
                  <a:srgbClr val="000000"/>
                </a:solidFill>
              </a:rPr>
              <a:t>Saugaus laikino apgyvendinimo klausimas dar neišspręstas</a:t>
            </a:r>
            <a:endParaRPr lang="lt-LT" sz="2400" dirty="0">
              <a:solidFill>
                <a:srgbClr val="0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400" b="1" dirty="0">
                <a:solidFill>
                  <a:srgbClr val="000000"/>
                </a:solidFill>
              </a:rPr>
              <a:t>Neatnaujintas nuotolinio mokymo kurso turinys (priemonė 03.01)</a:t>
            </a:r>
            <a:r>
              <a:rPr lang="lt-LT" sz="2400" dirty="0">
                <a:solidFill>
                  <a:srgbClr val="000000"/>
                </a:solidFill>
              </a:rPr>
              <a:t>:</a:t>
            </a:r>
          </a:p>
          <a:p>
            <a:pPr marL="1089025" lvl="1" indent="-342900">
              <a:buFont typeface="Wingdings" panose="05000000000000000000" pitchFamily="2" charset="2"/>
              <a:buChar char="Ø"/>
            </a:pPr>
            <a:r>
              <a:rPr lang="lt-LT" sz="2400" dirty="0">
                <a:solidFill>
                  <a:srgbClr val="000000"/>
                </a:solidFill>
              </a:rPr>
              <a:t>kursas neatliepia visų aktualių praktinių poreikių,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lt-LT" sz="2400" dirty="0">
                <a:solidFill>
                  <a:srgbClr val="000000"/>
                </a:solidFill>
              </a:rPr>
              <a:t>VRM, išsigryninus funkcijas, šiuo metu vykdo derybas dėl mokymo platformos perdavimo</a:t>
            </a:r>
          </a:p>
          <a:p>
            <a:pPr marL="1082675" indent="-342900">
              <a:buFont typeface="Wingdings" panose="05000000000000000000" pitchFamily="2" charset="2"/>
              <a:buChar char="Ø"/>
            </a:pPr>
            <a:r>
              <a:rPr lang="lt-LT" sz="2400" dirty="0">
                <a:solidFill>
                  <a:srgbClr val="000000"/>
                </a:solidFill>
              </a:rPr>
              <a:t>Reikalingas </a:t>
            </a:r>
            <a:r>
              <a:rPr lang="lt-LT" sz="2400" b="1" dirty="0">
                <a:solidFill>
                  <a:srgbClr val="000000"/>
                </a:solidFill>
              </a:rPr>
              <a:t>mokymų tęstinumas ir atnaujinimas</a:t>
            </a:r>
            <a:r>
              <a:rPr lang="lt-LT" sz="2400" dirty="0">
                <a:solidFill>
                  <a:srgbClr val="000000"/>
                </a:solidFill>
              </a:rPr>
              <a:t>, atsižvelgiant į naujas tendencijas ir praktinius iššūkius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377EF0-BD6F-8C0D-4FCC-02F5910760AD}"/>
              </a:ext>
            </a:extLst>
          </p:cNvPr>
          <p:cNvSpPr txBox="1"/>
          <p:nvPr/>
        </p:nvSpPr>
        <p:spPr>
          <a:xfrm>
            <a:off x="2129947" y="1288116"/>
            <a:ext cx="201177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000" b="1" dirty="0">
                <a:solidFill>
                  <a:srgbClr val="000000"/>
                </a:solidFill>
                <a:latin typeface="+mj-lt"/>
              </a:rPr>
              <a:t>3 UŽDAVINYS – GERINTI SPECIALISTŲ GEBĖJIMUS LAIKU IR TINKAMAI ATPAŽINTI PREKYBOS ŽMONĖMIS AUKAS BEI, ATLIEPIANT AUKŲ POREIKIUS, NUKREIPTI JAS PAGALBAI</a:t>
            </a:r>
          </a:p>
        </p:txBody>
      </p:sp>
    </p:spTree>
    <p:extLst>
      <p:ext uri="{BB962C8B-B14F-4D97-AF65-F5344CB8AC3E}">
        <p14:creationId xmlns:p14="http://schemas.microsoft.com/office/powerpoint/2010/main" val="3517330187"/>
      </p:ext>
    </p:extLst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5A87024-B9B9-D9B5-02D3-7BFFF1DAAB30}"/>
              </a:ext>
            </a:extLst>
          </p:cNvPr>
          <p:cNvSpPr txBox="1"/>
          <p:nvPr/>
        </p:nvSpPr>
        <p:spPr>
          <a:xfrm>
            <a:off x="2438400" y="3899671"/>
            <a:ext cx="192024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Iš viso numatyta priemonių – 13</a:t>
            </a:r>
          </a:p>
          <a:p>
            <a:endParaRPr lang="lt-LT" b="1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Įgyvendinta – 10</a:t>
            </a:r>
          </a:p>
          <a:p>
            <a:endParaRPr lang="lt-LT" b="1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Įgyvendinta iš dalies – 2</a:t>
            </a:r>
          </a:p>
          <a:p>
            <a:endParaRPr lang="lt-LT" b="1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Bus įgyvendinta ateityje – 1</a:t>
            </a:r>
          </a:p>
          <a:p>
            <a:endParaRPr lang="lt-LT" b="1" dirty="0">
              <a:solidFill>
                <a:srgbClr val="000000"/>
              </a:solidFill>
            </a:endParaRP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Vertinama 2024–2025 m.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9B2A2AD-8B46-C28F-EB98-B64108C264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6086023"/>
              </p:ext>
            </p:extLst>
          </p:nvPr>
        </p:nvGraphicFramePr>
        <p:xfrm>
          <a:off x="10728786" y="3555699"/>
          <a:ext cx="10275910" cy="7022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2B1C659-7B63-60EB-9513-03AD6F9C0E96}"/>
              </a:ext>
            </a:extLst>
          </p:cNvPr>
          <p:cNvSpPr txBox="1"/>
          <p:nvPr/>
        </p:nvSpPr>
        <p:spPr>
          <a:xfrm>
            <a:off x="2129947" y="1288116"/>
            <a:ext cx="201177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000" b="1" dirty="0">
                <a:solidFill>
                  <a:srgbClr val="000000"/>
                </a:solidFill>
                <a:latin typeface="+mj-lt"/>
              </a:rPr>
              <a:t>4 UŽDAVINYS – UŽTIKRINTI VEIKSMINGĄ PREVENCINIŲ PRIEMONIŲ PRIEŠ PREKYBĄ ŽMONĖMIS ĮGYVENDINIMĄ</a:t>
            </a:r>
          </a:p>
        </p:txBody>
      </p:sp>
    </p:spTree>
    <p:extLst>
      <p:ext uri="{BB962C8B-B14F-4D97-AF65-F5344CB8AC3E}">
        <p14:creationId xmlns:p14="http://schemas.microsoft.com/office/powerpoint/2010/main" val="2235409415"/>
      </p:ext>
    </p:extLst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5D26CE-F7F5-7E14-10E6-A27679A17E46}"/>
              </a:ext>
            </a:extLst>
          </p:cNvPr>
          <p:cNvSpPr txBox="1"/>
          <p:nvPr/>
        </p:nvSpPr>
        <p:spPr>
          <a:xfrm>
            <a:off x="1846729" y="3316941"/>
            <a:ext cx="21156706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000" b="1" u="sng" dirty="0">
                <a:solidFill>
                  <a:srgbClr val="000000"/>
                </a:solidFill>
              </a:rPr>
              <a:t>Kuo galima pasidžiaugti</a:t>
            </a:r>
          </a:p>
          <a:p>
            <a:endParaRPr lang="lt-LT" sz="3000" b="1" u="sng" dirty="0">
              <a:solidFill>
                <a:srgbClr val="0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3000" dirty="0">
                <a:solidFill>
                  <a:srgbClr val="000000"/>
                </a:solidFill>
              </a:rPr>
              <a:t>Augantis prevencinių renginių mastas ir susidomėjimas:</a:t>
            </a:r>
          </a:p>
          <a:p>
            <a:pPr marL="1371417" lvl="1" indent="-457200">
              <a:buFont typeface="Wingdings" panose="05000000000000000000" pitchFamily="2" charset="2"/>
              <a:buChar char="Ø"/>
            </a:pPr>
            <a:r>
              <a:rPr lang="lt-LT" sz="3000" dirty="0">
                <a:solidFill>
                  <a:srgbClr val="000000"/>
                </a:solidFill>
              </a:rPr>
              <a:t>organizuojami renginiai sulaukia vis daugiau specialistų, dirbančių kovos su prekyba žmonėmis srityje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3000" dirty="0">
                <a:solidFill>
                  <a:srgbClr val="000000"/>
                </a:solidFill>
              </a:rPr>
              <a:t>Aktyvi prevencija skaitmeninėje erdvėje:</a:t>
            </a:r>
          </a:p>
          <a:p>
            <a:pPr marL="1371417" lvl="1" indent="-457200">
              <a:buFont typeface="Wingdings" panose="05000000000000000000" pitchFamily="2" charset="2"/>
              <a:buChar char="Ø"/>
            </a:pPr>
            <a:r>
              <a:rPr lang="lt-LT" sz="3000" dirty="0">
                <a:solidFill>
                  <a:srgbClr val="000000"/>
                </a:solidFill>
              </a:rPr>
              <a:t>sukurti ir viešinami prevenciniai vaizdo klipai socialiniuose tinkluose</a:t>
            </a:r>
          </a:p>
          <a:p>
            <a:pPr marL="1371417" lvl="1" indent="-457200">
              <a:buFont typeface="Wingdings" panose="05000000000000000000" pitchFamily="2" charset="2"/>
              <a:buChar char="Ø"/>
            </a:pPr>
            <a:r>
              <a:rPr lang="lt-LT" sz="3000" dirty="0">
                <a:solidFill>
                  <a:srgbClr val="000000"/>
                </a:solidFill>
              </a:rPr>
              <a:t>vykdoma virtualaus policijos patrulio veikla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3000" dirty="0">
                <a:solidFill>
                  <a:srgbClr val="000000"/>
                </a:solidFill>
              </a:rPr>
              <a:t>Stiprinama prevencija bendruomenėse:</a:t>
            </a:r>
          </a:p>
          <a:p>
            <a:pPr marL="1371417" lvl="1" indent="-457200">
              <a:buFont typeface="Wingdings" panose="05000000000000000000" pitchFamily="2" charset="2"/>
              <a:buChar char="Ø"/>
            </a:pPr>
            <a:r>
              <a:rPr lang="lt-LT" sz="3000" dirty="0">
                <a:solidFill>
                  <a:srgbClr val="000000"/>
                </a:solidFill>
              </a:rPr>
              <a:t>2024 m. įgyvendintos 676 bendrosios prevencijos priemonės, pasiekti 21 845 asmenys</a:t>
            </a:r>
          </a:p>
          <a:p>
            <a:pPr marL="1371417" lvl="1" indent="-457200">
              <a:buFont typeface="Wingdings" panose="05000000000000000000" pitchFamily="2" charset="2"/>
              <a:buChar char="Ø"/>
            </a:pPr>
            <a:r>
              <a:rPr lang="lt-LT" sz="3000" dirty="0">
                <a:solidFill>
                  <a:srgbClr val="000000"/>
                </a:solidFill>
              </a:rPr>
              <a:t>2025 m. – 518 priemonių, dalyvavo 17 181 asmuo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3000" dirty="0">
                <a:solidFill>
                  <a:srgbClr val="000000"/>
                </a:solidFill>
              </a:rPr>
              <a:t>Tikslinės prevencinės veiklos rizikos grupėms:</a:t>
            </a:r>
          </a:p>
          <a:p>
            <a:pPr marL="1371417" lvl="1" indent="-457200">
              <a:buFont typeface="Wingdings" panose="05000000000000000000" pitchFamily="2" charset="2"/>
              <a:buChar char="Ø"/>
            </a:pPr>
            <a:r>
              <a:rPr lang="lt-LT" sz="3000" dirty="0">
                <a:solidFill>
                  <a:srgbClr val="000000"/>
                </a:solidFill>
              </a:rPr>
              <a:t>Užimtumo tarnyboje 2024 ir 2025 m. organizuota po 70 renginių, dalyvavo 2 574 asmenys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3000" dirty="0">
                <a:solidFill>
                  <a:srgbClr val="000000"/>
                </a:solidFill>
              </a:rPr>
              <a:t>Prevencijos sisteminimas švietimo srityje:</a:t>
            </a:r>
          </a:p>
          <a:p>
            <a:pPr marL="1371417" lvl="1" indent="-457200">
              <a:buFont typeface="Wingdings" panose="05000000000000000000" pitchFamily="2" charset="2"/>
              <a:buChar char="Ø"/>
            </a:pPr>
            <a:r>
              <a:rPr lang="lt-LT" sz="3000" dirty="0">
                <a:solidFill>
                  <a:srgbClr val="000000"/>
                </a:solidFill>
              </a:rPr>
              <a:t>2024 m. ŠMSM patvirtino prevencinių programų kriterijus ir jų vertinimo tvarką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3000" dirty="0">
                <a:solidFill>
                  <a:srgbClr val="000000"/>
                </a:solidFill>
              </a:rPr>
              <a:t>Prevencija diasporai:</a:t>
            </a:r>
          </a:p>
          <a:p>
            <a:pPr marL="1371417" lvl="1" indent="-457200">
              <a:buFont typeface="Wingdings" panose="05000000000000000000" pitchFamily="2" charset="2"/>
              <a:buChar char="Ø"/>
            </a:pPr>
            <a:r>
              <a:rPr lang="lt-LT" sz="3000" dirty="0">
                <a:solidFill>
                  <a:srgbClr val="000000"/>
                </a:solidFill>
              </a:rPr>
              <a:t>kasmet vykdomas diasporos konkursas, finansuojamas iš VRM biudžeto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990BC2-DC65-36DF-658A-B14EF048892C}"/>
              </a:ext>
            </a:extLst>
          </p:cNvPr>
          <p:cNvSpPr txBox="1"/>
          <p:nvPr/>
        </p:nvSpPr>
        <p:spPr>
          <a:xfrm>
            <a:off x="2129947" y="1288116"/>
            <a:ext cx="201177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000" b="1" dirty="0">
                <a:solidFill>
                  <a:srgbClr val="000000"/>
                </a:solidFill>
                <a:latin typeface="+mj-lt"/>
              </a:rPr>
              <a:t>4 UŽDAVINYS – UŽTIKRINTI VEIKSMINGĄ PREVENCINIŲ PRIEMONIŲ PRIEŠ PREKYBĄ ŽMONĖMIS ĮGYVENDINIMĄ</a:t>
            </a:r>
          </a:p>
        </p:txBody>
      </p:sp>
    </p:spTree>
    <p:extLst>
      <p:ext uri="{BB962C8B-B14F-4D97-AF65-F5344CB8AC3E}">
        <p14:creationId xmlns:p14="http://schemas.microsoft.com/office/powerpoint/2010/main" val="3868692471"/>
      </p:ext>
    </p:extLst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E68CF6D-0CB3-A007-D63B-FE6C82CF7D4C}"/>
              </a:ext>
            </a:extLst>
          </p:cNvPr>
          <p:cNvSpPr txBox="1"/>
          <p:nvPr/>
        </p:nvSpPr>
        <p:spPr>
          <a:xfrm>
            <a:off x="2043953" y="3048000"/>
            <a:ext cx="20923623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u="sng" dirty="0">
                <a:solidFill>
                  <a:srgbClr val="000000"/>
                </a:solidFill>
              </a:rPr>
              <a:t>Kur reikia pasitempti</a:t>
            </a:r>
          </a:p>
          <a:p>
            <a:endParaRPr lang="lt-LT" b="1" u="sng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000000"/>
                </a:solidFill>
              </a:rPr>
              <a:t>Prevencinių priemonių mastas vis dar nepakankamas:</a:t>
            </a:r>
          </a:p>
          <a:p>
            <a:pPr marL="1485717" lvl="1" indent="-571500">
              <a:buFont typeface="Wingdings" panose="05000000000000000000" pitchFamily="2" charset="2"/>
              <a:buChar char="Ø"/>
            </a:pPr>
            <a:r>
              <a:rPr lang="lt-LT" dirty="0">
                <a:solidFill>
                  <a:srgbClr val="000000"/>
                </a:solidFill>
              </a:rPr>
              <a:t>būtinas platesnis ir aktyvesnis viešinimas, ypač socialiniuose tinkluose</a:t>
            </a:r>
          </a:p>
          <a:p>
            <a:pPr marL="1485717" lvl="1" indent="-571500">
              <a:buFont typeface="Wingdings" panose="05000000000000000000" pitchFamily="2" charset="2"/>
              <a:buChar char="Ø"/>
            </a:pPr>
            <a:r>
              <a:rPr lang="lt-LT" dirty="0">
                <a:solidFill>
                  <a:srgbClr val="000000"/>
                </a:solidFill>
              </a:rPr>
              <a:t>svarbu pasiekti visas pažeidžiamas grupes, naudojant skirtingus komunikacijos kanalus</a:t>
            </a:r>
          </a:p>
          <a:p>
            <a:pPr lvl="1"/>
            <a:endParaRPr lang="lt-LT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000000"/>
                </a:solidFill>
              </a:rPr>
              <a:t>Virtualaus patrulio veiklos plėtra:</a:t>
            </a:r>
          </a:p>
          <a:p>
            <a:pPr marL="1485717" lvl="1" indent="-571500">
              <a:buFont typeface="Wingdings" panose="05000000000000000000" pitchFamily="2" charset="2"/>
              <a:buChar char="Ø"/>
            </a:pPr>
            <a:r>
              <a:rPr lang="lt-LT" dirty="0">
                <a:solidFill>
                  <a:srgbClr val="000000"/>
                </a:solidFill>
              </a:rPr>
              <a:t>dar nepateiktas pasiūlymas dėl naudojamų priemonių praplėtimo tikslingumo</a:t>
            </a:r>
          </a:p>
          <a:p>
            <a:pPr marL="1485717" lvl="1" indent="-571500">
              <a:buFont typeface="Wingdings" panose="05000000000000000000" pitchFamily="2" charset="2"/>
              <a:buChar char="Ø"/>
            </a:pPr>
            <a:r>
              <a:rPr lang="lt-LT" dirty="0">
                <a:solidFill>
                  <a:srgbClr val="000000"/>
                </a:solidFill>
              </a:rPr>
              <a:t>Naujų DI įrankių naudojimas vykdant prevenciją</a:t>
            </a:r>
          </a:p>
          <a:p>
            <a:pPr lvl="1"/>
            <a:endParaRPr lang="lt-LT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000000"/>
                </a:solidFill>
              </a:rPr>
              <a:t>Reikalinga sisteminė prevencijos koordinacija:</a:t>
            </a:r>
          </a:p>
          <a:p>
            <a:pPr marL="1485717" lvl="1" indent="-571500">
              <a:buFont typeface="Wingdings" panose="05000000000000000000" pitchFamily="2" charset="2"/>
              <a:buChar char="Ø"/>
            </a:pPr>
            <a:r>
              <a:rPr lang="lt-LT" dirty="0">
                <a:solidFill>
                  <a:srgbClr val="000000"/>
                </a:solidFill>
              </a:rPr>
              <a:t>siekiant didesnio poveikio, būtina pereiti prie vieningos, duomenimis grįstos prevencijos sistemos</a:t>
            </a:r>
          </a:p>
          <a:p>
            <a:pPr marL="1485717" lvl="1" indent="-571500">
              <a:buFont typeface="Wingdings" panose="05000000000000000000" pitchFamily="2" charset="2"/>
              <a:buChar char="Ø"/>
            </a:pPr>
            <a:r>
              <a:rPr lang="lt-LT" dirty="0">
                <a:solidFill>
                  <a:srgbClr val="000000"/>
                </a:solidFill>
              </a:rPr>
              <a:t>Teisės pažeidimų prevencijos įstatymo projektas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26A38B-47EF-FA71-FF02-E761DCC2F394}"/>
              </a:ext>
            </a:extLst>
          </p:cNvPr>
          <p:cNvSpPr txBox="1"/>
          <p:nvPr/>
        </p:nvSpPr>
        <p:spPr>
          <a:xfrm>
            <a:off x="2129947" y="1288116"/>
            <a:ext cx="201177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000" b="1" dirty="0">
                <a:solidFill>
                  <a:srgbClr val="000000"/>
                </a:solidFill>
                <a:latin typeface="+mj-lt"/>
              </a:rPr>
              <a:t>4 UŽDAVINYS – UŽTIKRINTI VEIKSMINGĄ PREVENCINIŲ PRIEMONIŲ PRIEŠ PREKYBĄ ŽMONĖMIS ĮGYVENDINIMĄ</a:t>
            </a:r>
          </a:p>
        </p:txBody>
      </p:sp>
    </p:spTree>
    <p:extLst>
      <p:ext uri="{BB962C8B-B14F-4D97-AF65-F5344CB8AC3E}">
        <p14:creationId xmlns:p14="http://schemas.microsoft.com/office/powerpoint/2010/main" val="2849411674"/>
      </p:ext>
    </p:extLst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CD07B3-C4B5-2D10-3549-841591D22326}"/>
              </a:ext>
            </a:extLst>
          </p:cNvPr>
          <p:cNvSpPr txBox="1"/>
          <p:nvPr/>
        </p:nvSpPr>
        <p:spPr>
          <a:xfrm>
            <a:off x="2129947" y="2314056"/>
            <a:ext cx="21569082" cy="9602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lt-LT" sz="2600" b="1" dirty="0">
                <a:solidFill>
                  <a:srgbClr val="000000"/>
                </a:solidFill>
              </a:rPr>
              <a:t>Pagrindiniai rezultatai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600" dirty="0">
                <a:solidFill>
                  <a:srgbClr val="000000"/>
                </a:solidFill>
              </a:rPr>
              <a:t>Veiksmų plano įgyvendinimas vertintinas teigiamai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600" dirty="0">
                <a:solidFill>
                  <a:srgbClr val="000000"/>
                </a:solidFill>
              </a:rPr>
              <a:t>Tai tarpinė 2024–2025 m. apžvalga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600" dirty="0">
                <a:solidFill>
                  <a:srgbClr val="000000"/>
                </a:solidFill>
              </a:rPr>
              <a:t>Galutinis Veiksmų plano tikslo ir uždavinių įgyvendinimo vertinimas bus atliekamas 2027 m. I ketvirtį</a:t>
            </a:r>
          </a:p>
          <a:p>
            <a:endParaRPr lang="lt-LT" sz="2600" dirty="0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r>
              <a:rPr lang="lt-LT" sz="2600" b="1" dirty="0">
                <a:solidFill>
                  <a:srgbClr val="000000"/>
                </a:solidFill>
              </a:rPr>
              <a:t>Įgyvendinimo pažanga pagal uždavinius</a:t>
            </a:r>
          </a:p>
          <a:p>
            <a:pPr marL="457200"/>
            <a:r>
              <a:rPr lang="lt-LT" sz="2600" dirty="0">
                <a:solidFill>
                  <a:srgbClr val="000000"/>
                </a:solidFill>
              </a:rPr>
              <a:t>1 uždavinys – įgyvendinta 65 % priemonių</a:t>
            </a:r>
          </a:p>
          <a:p>
            <a:pPr marL="457200"/>
            <a:r>
              <a:rPr lang="lt-LT" sz="2600" dirty="0">
                <a:solidFill>
                  <a:srgbClr val="000000"/>
                </a:solidFill>
              </a:rPr>
              <a:t>2 uždavinys – įgyvendinta 33 % priemonių</a:t>
            </a:r>
          </a:p>
          <a:p>
            <a:pPr marL="457200"/>
            <a:r>
              <a:rPr lang="lt-LT" sz="2600" dirty="0">
                <a:solidFill>
                  <a:srgbClr val="000000"/>
                </a:solidFill>
              </a:rPr>
              <a:t>3 uždavinys – įgyvendinta 81 % priemonių</a:t>
            </a:r>
          </a:p>
          <a:p>
            <a:pPr marL="457200"/>
            <a:r>
              <a:rPr lang="lt-LT" sz="2600" dirty="0">
                <a:solidFill>
                  <a:srgbClr val="000000"/>
                </a:solidFill>
              </a:rPr>
              <a:t>4 uždavinys – įgyvendinta 77 % priemonių</a:t>
            </a:r>
          </a:p>
          <a:p>
            <a:endParaRPr lang="lt-LT" sz="2600" dirty="0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r>
              <a:rPr lang="lt-LT" sz="2600" b="1" dirty="0">
                <a:solidFill>
                  <a:srgbClr val="000000"/>
                </a:solidFill>
              </a:rPr>
              <a:t>Bendra apimtis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600" dirty="0">
                <a:solidFill>
                  <a:srgbClr val="000000"/>
                </a:solidFill>
              </a:rPr>
              <a:t>Iš viso Veiksmų plane numatyta 60 priemonių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600" dirty="0">
                <a:solidFill>
                  <a:srgbClr val="000000"/>
                </a:solidFill>
              </a:rPr>
              <a:t>Visiškai neįgyvendintos – 2 priemonės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600" dirty="0">
                <a:solidFill>
                  <a:srgbClr val="000000"/>
                </a:solidFill>
              </a:rPr>
              <a:t>Tai sudaro tik 3,3 % visų plane numatytų veiksmų</a:t>
            </a:r>
          </a:p>
          <a:p>
            <a:endParaRPr lang="lt-LT" sz="2600" dirty="0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r>
              <a:rPr lang="lt-LT" sz="2600" b="1" dirty="0">
                <a:solidFill>
                  <a:srgbClr val="000000"/>
                </a:solidFill>
              </a:rPr>
              <a:t>Veiksmų plano esmė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600" dirty="0">
                <a:solidFill>
                  <a:srgbClr val="000000"/>
                </a:solidFill>
              </a:rPr>
              <a:t>Užtikrinti Lietuvos pažangą kovoje su prekyba žmonėmis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600" dirty="0">
                <a:solidFill>
                  <a:srgbClr val="000000"/>
                </a:solidFill>
              </a:rPr>
              <a:t>Gerinti nukentėjusiųjų atpažinimą ir nukreipimą pagalbai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600" dirty="0">
                <a:solidFill>
                  <a:srgbClr val="000000"/>
                </a:solidFill>
              </a:rPr>
              <a:t>Stiprinti specialistų gebėjimus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600" dirty="0">
                <a:solidFill>
                  <a:srgbClr val="000000"/>
                </a:solidFill>
              </a:rPr>
              <a:t>Efektyvinti baudžiamąjį persekiojimą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600" dirty="0">
                <a:solidFill>
                  <a:srgbClr val="000000"/>
                </a:solidFill>
              </a:rPr>
              <a:t>Taikyti tikslines prevencines priemones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600" dirty="0">
                <a:solidFill>
                  <a:srgbClr val="000000"/>
                </a:solidFill>
              </a:rPr>
              <a:t>Užtikrinti institucijų bendradarbiavimą ir veiksmų koordinavimą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168E1C-07E0-2A11-637B-A558BC2865B4}"/>
              </a:ext>
            </a:extLst>
          </p:cNvPr>
          <p:cNvSpPr txBox="1"/>
          <p:nvPr/>
        </p:nvSpPr>
        <p:spPr>
          <a:xfrm>
            <a:off x="2129947" y="1288116"/>
            <a:ext cx="201177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000" b="1" dirty="0">
                <a:solidFill>
                  <a:srgbClr val="000000"/>
                </a:solidFill>
                <a:latin typeface="+mj-lt"/>
              </a:rPr>
              <a:t>VEIKSMŲ PLANO ĮGYVENDINIMO APIBENDRINIMAS (2024–2025 M.)</a:t>
            </a:r>
          </a:p>
        </p:txBody>
      </p:sp>
    </p:spTree>
    <p:extLst>
      <p:ext uri="{BB962C8B-B14F-4D97-AF65-F5344CB8AC3E}">
        <p14:creationId xmlns:p14="http://schemas.microsoft.com/office/powerpoint/2010/main" val="1813110921"/>
      </p:ext>
    </p:extLst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0FB396F-BFD8-2E44-9DB8-4CE10E053B4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4377650" cy="1371242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92E8F52-F44C-8D44-926B-A1E5F806623C}"/>
              </a:ext>
            </a:extLst>
          </p:cNvPr>
          <p:cNvSpPr/>
          <p:nvPr/>
        </p:nvSpPr>
        <p:spPr>
          <a:xfrm>
            <a:off x="5447539" y="7495006"/>
            <a:ext cx="13856462" cy="35757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282267" y="8655094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5400" b="1" dirty="0">
                <a:solidFill>
                  <a:schemeClr val="tx1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AČIŪ UŽ DĖMESĮ!</a:t>
            </a:r>
            <a:endParaRPr lang="lt-LT" sz="5400" b="1" dirty="0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13710" y="7772400"/>
            <a:ext cx="111357" cy="2992031"/>
          </a:xfrm>
          <a:prstGeom prst="rect">
            <a:avLst/>
          </a:prstGeom>
          <a:solidFill>
            <a:srgbClr val="C401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Paveikslėlis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522" y="795130"/>
            <a:ext cx="3582684" cy="330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69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B76DEF-3F02-C522-D158-88D7869CF3BD}"/>
              </a:ext>
            </a:extLst>
          </p:cNvPr>
          <p:cNvSpPr txBox="1"/>
          <p:nvPr/>
        </p:nvSpPr>
        <p:spPr>
          <a:xfrm>
            <a:off x="4027803" y="1306998"/>
            <a:ext cx="16322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KOVOS SU PREKYBA ŽMONĖMIS 2024–2026 M. VEIKSMŲ PLANAS</a:t>
            </a:r>
            <a:endParaRPr lang="lt-LT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CB59C3-F8A6-F6D7-3800-F0AAD5350301}"/>
              </a:ext>
            </a:extLst>
          </p:cNvPr>
          <p:cNvSpPr txBox="1"/>
          <p:nvPr/>
        </p:nvSpPr>
        <p:spPr>
          <a:xfrm>
            <a:off x="2878569" y="2832867"/>
            <a:ext cx="18620509" cy="7925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Patvirtintas Lietuvos Respublikos vidaus reikalų ministro 2024 m.</a:t>
            </a: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Įgyvendinimo laikotarpis – 2024–2026 m.</a:t>
            </a: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spcAft>
                <a:spcPts val="1200"/>
              </a:spcAft>
            </a:pPr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Parengtas atsižvelgiant į:</a:t>
            </a:r>
          </a:p>
          <a:p>
            <a:pPr marL="571500" indent="-284163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ES direktyvą 2011/36/ES</a:t>
            </a:r>
          </a:p>
          <a:p>
            <a:pPr marL="571500" indent="-284163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GRETA rekomendacijas</a:t>
            </a:r>
          </a:p>
          <a:p>
            <a:pPr marL="571500" indent="-284163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tarptautines kovos su prekyba žmonėmis ataskaitas</a:t>
            </a: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Dokumento paskirtis – užtikrinti nuoseklią ir koordinuotą kovą su prekyba žmonėmis Lietuvoje</a:t>
            </a: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Šis pranešimas – tarpinė 2024–2025 m. įgyvendinimo apžvalga</a:t>
            </a: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G</a:t>
            </a:r>
            <a:r>
              <a:rPr lang="pt-BR" b="1" dirty="0">
                <a:solidFill>
                  <a:schemeClr val="tx2">
                    <a:lumMod val="50000"/>
                  </a:schemeClr>
                </a:solidFill>
              </a:rPr>
              <a:t>alutinis vertinimas bus atliekamas 2027 m. I ketvirtį</a:t>
            </a:r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408554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224B7F9-8364-D3EC-DF12-2807CD9365E1}"/>
              </a:ext>
            </a:extLst>
          </p:cNvPr>
          <p:cNvSpPr txBox="1"/>
          <p:nvPr/>
        </p:nvSpPr>
        <p:spPr>
          <a:xfrm>
            <a:off x="2731325" y="2660073"/>
            <a:ext cx="19333028" cy="7448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Bendras tikslas – plėtoti veiksmingą kovą su prekyba žmonėmis</a:t>
            </a: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Nustatyti 4 pagrindiniai uždaviniai</a:t>
            </a: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Apima daugiau kaip 60 priemonių ir veiksmų</a:t>
            </a: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spcAft>
                <a:spcPts val="1200"/>
              </a:spcAft>
            </a:pPr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Veiksmus įgyvendina 19 institucijų: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ministerijos,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teisėsaugos ir teismų institucijos,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savivaldybės,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nevyriausybinės organizacijos</a:t>
            </a: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Veiksmų plano įgyvendinimą koordinuoja Vidaus reikalų ministerija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6310DE-24AD-439D-83A3-9D1E2CCDD462}"/>
              </a:ext>
            </a:extLst>
          </p:cNvPr>
          <p:cNvSpPr txBox="1"/>
          <p:nvPr/>
        </p:nvSpPr>
        <p:spPr>
          <a:xfrm>
            <a:off x="4027803" y="1306998"/>
            <a:ext cx="16322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VEIKSMŲ PLANO APIMTIS IR STRUKTŪRA</a:t>
            </a:r>
            <a:endParaRPr lang="lt-LT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24903634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0946E18-1E2A-6882-509A-68626ABFF8CD}"/>
              </a:ext>
            </a:extLst>
          </p:cNvPr>
          <p:cNvSpPr txBox="1"/>
          <p:nvPr/>
        </p:nvSpPr>
        <p:spPr>
          <a:xfrm>
            <a:off x="2074127" y="2787805"/>
            <a:ext cx="19826868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u="sng" dirty="0">
                <a:solidFill>
                  <a:schemeClr val="tx2">
                    <a:lumMod val="50000"/>
                  </a:schemeClr>
                </a:solidFill>
              </a:rPr>
              <a:t>Veiksmų plano tikslas – plėtoti veiksmingą kovą su prekyba žmonėmis Lietuvoje</a:t>
            </a: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lt-LT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1 uždavinys </a:t>
            </a:r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– stiprinti kovą su prekyba žmonėmis bendradarbiaujant tarpinstituciniu ir tarptautiniu lygmenimis </a:t>
            </a: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lt-LT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2 uždavinys </a:t>
            </a:r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– didinti teisėsaugos pareigūnų, prokurorų ir teisėjų gebėjimus atpažinti prekybos žmonėmis atvejus ir efektyviai vykdyti baudžiamąjį persekiojimą</a:t>
            </a: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lt-LT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3 uždavinys </a:t>
            </a:r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– gerinti specialistų gebėjimus laiku ir tinkamai atpažinti prekybos žmonėmis aukas bei nukreipti jas pagalbai</a:t>
            </a: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lt-LT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4 uždavinys </a:t>
            </a:r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– didinti visuomenės informuotumą ir vykdyti tikslines prekybos žmonėmis prevencijos priemones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5A2AD4-9D1C-380D-ABD3-E45CD5E642E4}"/>
              </a:ext>
            </a:extLst>
          </p:cNvPr>
          <p:cNvSpPr txBox="1"/>
          <p:nvPr/>
        </p:nvSpPr>
        <p:spPr>
          <a:xfrm>
            <a:off x="4027805" y="1306998"/>
            <a:ext cx="16322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VEIKSMŲ PLANO TIKSLAS IR UŽDAVINIAI</a:t>
            </a:r>
            <a:endParaRPr lang="lt-LT" sz="4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76585813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262739E7-8E45-8B40-53FD-4224DCAB9A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20989A-0F92-FDEB-19B6-FCBEC10FA70A}"/>
              </a:ext>
            </a:extLst>
          </p:cNvPr>
          <p:cNvSpPr txBox="1"/>
          <p:nvPr/>
        </p:nvSpPr>
        <p:spPr>
          <a:xfrm>
            <a:off x="2438400" y="3137647"/>
            <a:ext cx="192024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Iš viso numatyta priemonių – 17</a:t>
            </a:r>
          </a:p>
          <a:p>
            <a:endParaRPr lang="lt-LT" b="1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Įgyvendinta – 11</a:t>
            </a:r>
          </a:p>
          <a:p>
            <a:endParaRPr lang="lt-LT" b="1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Įgyvendinta iš dalies – 4</a:t>
            </a:r>
          </a:p>
          <a:p>
            <a:endParaRPr lang="lt-LT" b="1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Neįgyvendinta – 1</a:t>
            </a:r>
          </a:p>
          <a:p>
            <a:endParaRPr lang="lt-LT" b="1" dirty="0">
              <a:solidFill>
                <a:srgbClr val="000000"/>
              </a:solidFill>
            </a:endParaRPr>
          </a:p>
          <a:p>
            <a:endParaRPr lang="lt-LT" b="1" dirty="0">
              <a:solidFill>
                <a:srgbClr val="000000"/>
              </a:solidFill>
            </a:endParaRP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Vertinama 2024–2025 m.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9CDD31C-4228-6CFB-7F71-4597FDC8CA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0941033"/>
              </p:ext>
            </p:extLst>
          </p:nvPr>
        </p:nvGraphicFramePr>
        <p:xfrm>
          <a:off x="9326980" y="3137647"/>
          <a:ext cx="10405507" cy="6740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48D5494-2E98-44B5-7675-613650A4D63D}"/>
              </a:ext>
            </a:extLst>
          </p:cNvPr>
          <p:cNvSpPr txBox="1"/>
          <p:nvPr/>
        </p:nvSpPr>
        <p:spPr>
          <a:xfrm>
            <a:off x="2438400" y="1306998"/>
            <a:ext cx="199196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1 UŽDAVINYS – STIPRINTI KOVĄ SU PREKYBA ŽMONĖMIS BENDRADARBIAUJANT TARPINSTITUCINIU IR TARPTAUTINIU LYGMENIMIS</a:t>
            </a:r>
          </a:p>
        </p:txBody>
      </p:sp>
    </p:spTree>
    <p:extLst>
      <p:ext uri="{BB962C8B-B14F-4D97-AF65-F5344CB8AC3E}">
        <p14:creationId xmlns:p14="http://schemas.microsoft.com/office/powerpoint/2010/main" val="3882362364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DE3C4E3-1563-8A00-16AC-FA0CA416EC62}"/>
              </a:ext>
            </a:extLst>
          </p:cNvPr>
          <p:cNvSpPr txBox="1"/>
          <p:nvPr/>
        </p:nvSpPr>
        <p:spPr>
          <a:xfrm>
            <a:off x="2129947" y="2834639"/>
            <a:ext cx="20691981" cy="901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lt-LT" sz="2800" b="1" u="sng" dirty="0">
                <a:solidFill>
                  <a:srgbClr val="000000"/>
                </a:solidFill>
              </a:rPr>
              <a:t>Kuo galima pasidžiaugti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800" b="1" dirty="0">
                <a:solidFill>
                  <a:srgbClr val="000000"/>
                </a:solidFill>
              </a:rPr>
              <a:t>Sustiprintas nacionalinis koordinavimas</a:t>
            </a:r>
            <a:r>
              <a:rPr lang="lt-LT" sz="2800" dirty="0">
                <a:solidFill>
                  <a:srgbClr val="000000"/>
                </a:solidFill>
              </a:rPr>
              <a:t>: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lt-LT" sz="2800" dirty="0">
                <a:solidFill>
                  <a:srgbClr val="000000"/>
                </a:solidFill>
              </a:rPr>
              <a:t>2025 m. įvyko atnaujintos sudėties Kovos su prekyba žmonėmis koordinavimo komisijos posėdis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lt-LT" sz="2800" dirty="0">
                <a:solidFill>
                  <a:srgbClr val="000000"/>
                </a:solidFill>
              </a:rPr>
              <a:t>2026 m. planuojama surengti ne mažiau kaip 2 Komisijos posėdžius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800" b="1" dirty="0">
                <a:solidFill>
                  <a:srgbClr val="000000"/>
                </a:solidFill>
              </a:rPr>
              <a:t>Nacionalinio pranešėjo kovos su prekyba žmonėmis funkcijos perdavimas Seimo kontrolierių įstaigai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800" b="1" dirty="0">
                <a:solidFill>
                  <a:srgbClr val="000000"/>
                </a:solidFill>
              </a:rPr>
              <a:t>Aktyvus institucijų dalyvavimas: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lt-LT" sz="2800" dirty="0">
                <a:solidFill>
                  <a:srgbClr val="000000"/>
                </a:solidFill>
              </a:rPr>
              <a:t>organizuoti tarpinstituciniai ir tarptautiniai pasitarimai,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lt-LT" sz="2800" dirty="0">
                <a:solidFill>
                  <a:srgbClr val="000000"/>
                </a:solidFill>
              </a:rPr>
              <a:t>vykdomas dalyvavimas ES ir tarptautinėse iniciatyvose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800" b="1" dirty="0">
                <a:solidFill>
                  <a:srgbClr val="000000"/>
                </a:solidFill>
              </a:rPr>
              <a:t>Užtikrinamas nuolatinis informacijos apsikeitimas tarp pagrindinių nacionalinių institucijų</a:t>
            </a:r>
          </a:p>
          <a:p>
            <a:endParaRPr lang="lt-LT" sz="2800" b="1" dirty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</a:pPr>
            <a:r>
              <a:rPr lang="lt-LT" sz="2800" b="1" u="sng" dirty="0">
                <a:solidFill>
                  <a:srgbClr val="000000"/>
                </a:solidFill>
              </a:rPr>
              <a:t>Kur reikia pasitempti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800" b="1" dirty="0">
                <a:solidFill>
                  <a:srgbClr val="000000"/>
                </a:solidFill>
              </a:rPr>
              <a:t>Savivaldos lygmens koordinavimas</a:t>
            </a:r>
            <a:r>
              <a:rPr lang="lt-LT" sz="2800" dirty="0">
                <a:solidFill>
                  <a:srgbClr val="000000"/>
                </a:solidFill>
              </a:rPr>
              <a:t>: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lt-LT" sz="2800" dirty="0">
                <a:solidFill>
                  <a:srgbClr val="000000"/>
                </a:solidFill>
              </a:rPr>
              <a:t>savivaldybių kovos su prekyba žmonėmis koordinatorių tinklas veikia fragmentiškai – Lietuvos savivaldybių asociacijos duomenimis, nebuvo identifikuotas poreikis organizuoti neformalius koordinatorių tinklo pasitarimus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800" b="1" dirty="0">
                <a:solidFill>
                  <a:srgbClr val="000000"/>
                </a:solidFill>
              </a:rPr>
              <a:t>Neįgyvendinta priemonė 01.06</a:t>
            </a:r>
            <a:r>
              <a:rPr lang="lt-LT" sz="2800" dirty="0">
                <a:solidFill>
                  <a:srgbClr val="000000"/>
                </a:solidFill>
              </a:rPr>
              <a:t>: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lt-LT" sz="2800" dirty="0">
                <a:solidFill>
                  <a:srgbClr val="000000"/>
                </a:solidFill>
              </a:rPr>
              <a:t>nepriimtas sprendimas dėl bendradarbiavimo susitarimo tarp Generalinės prokuratūros, Policijos departamento ir Valstybinės darbo inspekcijos parengimo tikslingumo – institucijos </a:t>
            </a:r>
            <a:r>
              <a:rPr lang="lt-LT" sz="2800" b="1" dirty="0">
                <a:solidFill>
                  <a:srgbClr val="000000"/>
                </a:solidFill>
              </a:rPr>
              <a:t>nepateikė informacijos</a:t>
            </a:r>
            <a:r>
              <a:rPr lang="lt-LT" sz="2800" dirty="0">
                <a:solidFill>
                  <a:srgbClr val="000000"/>
                </a:solidFill>
              </a:rPr>
              <a:t> (rodiklis 2025 m. – nepasiektas)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2800" b="1" dirty="0">
                <a:solidFill>
                  <a:srgbClr val="000000"/>
                </a:solidFill>
              </a:rPr>
              <a:t>Reikalingas didesnis konkretumas</a:t>
            </a:r>
            <a:r>
              <a:rPr lang="lt-LT" sz="2800" dirty="0">
                <a:solidFill>
                  <a:srgbClr val="000000"/>
                </a:solidFill>
              </a:rPr>
              <a:t> įgyvendinant priemones: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lt-LT" sz="2800" b="1" dirty="0">
                <a:solidFill>
                  <a:srgbClr val="000000"/>
                </a:solidFill>
              </a:rPr>
              <a:t>01.12</a:t>
            </a:r>
            <a:r>
              <a:rPr lang="lt-LT" sz="2800" dirty="0">
                <a:solidFill>
                  <a:srgbClr val="000000"/>
                </a:solidFill>
              </a:rPr>
              <a:t> – dėl siūlymų nelydimų nepilnamečių užsieniečių dingimo iš institucinės globos prevencijai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lt-LT" sz="2800" b="1" dirty="0">
                <a:solidFill>
                  <a:srgbClr val="000000"/>
                </a:solidFill>
              </a:rPr>
              <a:t>01.13</a:t>
            </a:r>
            <a:r>
              <a:rPr lang="lt-LT" sz="2800" dirty="0">
                <a:solidFill>
                  <a:srgbClr val="000000"/>
                </a:solidFill>
              </a:rPr>
              <a:t> – dėl konkrečių teisės aktų, susijusių su amžiaus nustatymo procedūrų peržiūra, keitimo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BAC176-4B40-A837-554D-6A38DC4E149F}"/>
              </a:ext>
            </a:extLst>
          </p:cNvPr>
          <p:cNvSpPr txBox="1"/>
          <p:nvPr/>
        </p:nvSpPr>
        <p:spPr>
          <a:xfrm>
            <a:off x="2438400" y="1306998"/>
            <a:ext cx="199196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1 UŽDAVINYS – STIPRINTI KOVĄ SU PREKYBA ŽMONĖMIS BENDRADARBIAUJANT TARPINSTITUCINIU IR TARPTAUTINIU LYGMENIMIS</a:t>
            </a:r>
          </a:p>
        </p:txBody>
      </p:sp>
    </p:spTree>
    <p:extLst>
      <p:ext uri="{BB962C8B-B14F-4D97-AF65-F5344CB8AC3E}">
        <p14:creationId xmlns:p14="http://schemas.microsoft.com/office/powerpoint/2010/main" val="822264974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88646D7-6097-56B5-3211-8C2070F3266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8FC4EA-07E1-6342-F9E9-35197077C7E2}"/>
              </a:ext>
            </a:extLst>
          </p:cNvPr>
          <p:cNvSpPr txBox="1"/>
          <p:nvPr/>
        </p:nvSpPr>
        <p:spPr>
          <a:xfrm>
            <a:off x="2438400" y="3655807"/>
            <a:ext cx="192024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Iš viso numatyta priemonių – 9</a:t>
            </a:r>
          </a:p>
          <a:p>
            <a:endParaRPr lang="lt-LT" b="1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Įgyvendinta – 3</a:t>
            </a:r>
          </a:p>
          <a:p>
            <a:endParaRPr lang="lt-LT" b="1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Įgyvendinta iš dalies – 5</a:t>
            </a:r>
          </a:p>
          <a:p>
            <a:endParaRPr lang="lt-LT" b="1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Bus įgyvendinta ateityje – 1</a:t>
            </a:r>
          </a:p>
          <a:p>
            <a:endParaRPr lang="lt-LT" b="1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Dėl 2 priemonių informacija </a:t>
            </a:r>
          </a:p>
          <a:p>
            <a:r>
              <a:rPr lang="lt-LT" b="1" dirty="0">
                <a:solidFill>
                  <a:srgbClr val="000000"/>
                </a:solidFill>
              </a:rPr>
              <a:t>     nepateikta/ pateikta nepilna</a:t>
            </a: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pPr marL="579438"/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Vertinama 2024–2025 m.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FD42A059-3F4C-6C62-18B3-D2D79E4BF3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1319446"/>
              </p:ext>
            </p:extLst>
          </p:nvPr>
        </p:nvGraphicFramePr>
        <p:xfrm>
          <a:off x="10230085" y="3655807"/>
          <a:ext cx="10310786" cy="7096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8A06E35-87F1-2A37-77C7-B406209854E9}"/>
              </a:ext>
            </a:extLst>
          </p:cNvPr>
          <p:cNvSpPr txBox="1"/>
          <p:nvPr/>
        </p:nvSpPr>
        <p:spPr>
          <a:xfrm>
            <a:off x="2129947" y="1288116"/>
            <a:ext cx="201177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000" b="1" dirty="0">
                <a:solidFill>
                  <a:srgbClr val="000000"/>
                </a:solidFill>
                <a:latin typeface="+mj-lt"/>
              </a:rPr>
              <a:t>2 UŽDAVINYS – DIDINTI TEISĖSAUGOS PAREIGŪNŲ, PROKURORŲ IR TEISĖJŲ GEBĖJIMUS ATPAŽINTI PREKYBOS ŽMONĖMIS ATVEJUS IR EFEKTYVIAI VYKDYTI BAUDŽIAMĄJĮ PERSEKIOJIMĄ</a:t>
            </a:r>
          </a:p>
        </p:txBody>
      </p:sp>
    </p:spTree>
    <p:extLst>
      <p:ext uri="{BB962C8B-B14F-4D97-AF65-F5344CB8AC3E}">
        <p14:creationId xmlns:p14="http://schemas.microsoft.com/office/powerpoint/2010/main" val="2399947409"/>
      </p:ext>
    </p:extLst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770036B-2B8F-F781-B4F4-466ACB3AB40F}"/>
              </a:ext>
            </a:extLst>
          </p:cNvPr>
          <p:cNvSpPr txBox="1"/>
          <p:nvPr/>
        </p:nvSpPr>
        <p:spPr>
          <a:xfrm>
            <a:off x="1506071" y="3280595"/>
            <a:ext cx="21067058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000" b="1" u="sng" dirty="0">
                <a:solidFill>
                  <a:srgbClr val="000000"/>
                </a:solidFill>
              </a:rPr>
              <a:t>Kuo galima pasidžiaugti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3000" b="1" dirty="0">
                <a:solidFill>
                  <a:srgbClr val="000000"/>
                </a:solidFill>
              </a:rPr>
              <a:t>2024–2025 m. organizuota reikšminga dalis mokymų</a:t>
            </a:r>
            <a:r>
              <a:rPr lang="lt-LT" sz="3000" dirty="0">
                <a:solidFill>
                  <a:srgbClr val="000000"/>
                </a:solidFill>
              </a:rPr>
              <a:t>: teisėsaugos pareigūnams, prokurorams, teisėjams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3000" b="1" dirty="0">
                <a:solidFill>
                  <a:srgbClr val="000000"/>
                </a:solidFill>
              </a:rPr>
              <a:t>Užtikrinama specializacija</a:t>
            </a:r>
            <a:r>
              <a:rPr lang="lt-LT" sz="3000" dirty="0">
                <a:solidFill>
                  <a:srgbClr val="000000"/>
                </a:solidFill>
              </a:rPr>
              <a:t>:</a:t>
            </a:r>
          </a:p>
          <a:p>
            <a:pPr marL="1371417" lvl="1" indent="-457200">
              <a:buFont typeface="Wingdings" panose="05000000000000000000" pitchFamily="2" charset="2"/>
              <a:buChar char="Ø"/>
            </a:pPr>
            <a:r>
              <a:rPr lang="lt-LT" sz="3000" dirty="0">
                <a:solidFill>
                  <a:srgbClr val="000000"/>
                </a:solidFill>
              </a:rPr>
              <a:t>Prokuratūroje ikiteisminius tyrimus dėl prekybos žmonėmis organizuoja ir valstybinį kaltinimą palaiko </a:t>
            </a:r>
            <a:r>
              <a:rPr lang="lt-LT" sz="3000" b="1" dirty="0">
                <a:solidFill>
                  <a:srgbClr val="000000"/>
                </a:solidFill>
              </a:rPr>
              <a:t>tik specializuoti prokurorai</a:t>
            </a:r>
            <a:endParaRPr lang="lt-LT" sz="3000" dirty="0">
              <a:solidFill>
                <a:srgbClr val="0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3000" dirty="0">
                <a:solidFill>
                  <a:srgbClr val="000000"/>
                </a:solidFill>
              </a:rPr>
              <a:t>Vyksta </a:t>
            </a:r>
            <a:r>
              <a:rPr lang="lt-LT" sz="3000" b="1" dirty="0">
                <a:solidFill>
                  <a:srgbClr val="000000"/>
                </a:solidFill>
              </a:rPr>
              <a:t>tarpinstituciniai pasitarimai</a:t>
            </a:r>
            <a:r>
              <a:rPr lang="lt-LT" sz="3000" dirty="0">
                <a:solidFill>
                  <a:srgbClr val="000000"/>
                </a:solidFill>
              </a:rPr>
              <a:t> dėl:</a:t>
            </a:r>
          </a:p>
          <a:p>
            <a:pPr marL="1371417" lvl="1" indent="-457200">
              <a:buFont typeface="Wingdings" panose="05000000000000000000" pitchFamily="2" charset="2"/>
              <a:buChar char="Ø"/>
            </a:pPr>
            <a:r>
              <a:rPr lang="lt-LT" sz="3000" dirty="0">
                <a:solidFill>
                  <a:srgbClr val="000000"/>
                </a:solidFill>
              </a:rPr>
              <a:t>Prekybos žmonėmis aukų nustatymo, ikiteisminio tyrimo ir tarpinstitucinio bendradarbiavimo rekomendacijų,</a:t>
            </a:r>
          </a:p>
          <a:p>
            <a:pPr marL="1371600" lvl="1"/>
            <a:r>
              <a:rPr lang="lt-LT" sz="3000" dirty="0">
                <a:solidFill>
                  <a:srgbClr val="000000"/>
                </a:solidFill>
              </a:rPr>
              <a:t>Generalinio prokuroro metodinių rekomendacijų dėl prekybos žmonėmis kvalifikavimo ir ikiteisminio tyrimo ypatumų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lt-LT" sz="3000" b="1" dirty="0">
              <a:solidFill>
                <a:srgbClr val="000000"/>
              </a:solidFill>
            </a:endParaRPr>
          </a:p>
          <a:p>
            <a:r>
              <a:rPr lang="lt-LT" sz="3000" b="1" u="sng" dirty="0">
                <a:solidFill>
                  <a:srgbClr val="000000"/>
                </a:solidFill>
              </a:rPr>
              <a:t>Kur reikia pasitempti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3000" b="1" dirty="0">
                <a:solidFill>
                  <a:srgbClr val="000000"/>
                </a:solidFill>
              </a:rPr>
              <a:t>Mokymų rodikliai ne visi pasiekti</a:t>
            </a:r>
            <a:r>
              <a:rPr lang="lt-LT" sz="3000" dirty="0">
                <a:solidFill>
                  <a:srgbClr val="000000"/>
                </a:solidFill>
              </a:rPr>
              <a:t>:</a:t>
            </a:r>
          </a:p>
          <a:p>
            <a:pPr marL="1371417" lvl="1" indent="-457200">
              <a:buFont typeface="Wingdings" panose="05000000000000000000" pitchFamily="2" charset="2"/>
              <a:buChar char="Ø"/>
            </a:pPr>
            <a:r>
              <a:rPr lang="lt-LT" sz="3000" dirty="0">
                <a:solidFill>
                  <a:srgbClr val="000000"/>
                </a:solidFill>
              </a:rPr>
              <a:t>apmokyta mažiau specialistų nei planuota, ne visi kiekybiniai rodikliai pasiekti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3000" b="1" dirty="0">
                <a:solidFill>
                  <a:srgbClr val="000000"/>
                </a:solidFill>
              </a:rPr>
              <a:t>Visiškai neįgyvendinta vertėjų mokymų priemonė</a:t>
            </a:r>
            <a:r>
              <a:rPr lang="lt-LT" sz="3000" dirty="0">
                <a:solidFill>
                  <a:srgbClr val="000000"/>
                </a:solidFill>
              </a:rPr>
              <a:t>:</a:t>
            </a:r>
          </a:p>
          <a:p>
            <a:pPr marL="1371417" lvl="1" indent="-457200">
              <a:buFont typeface="Wingdings" panose="05000000000000000000" pitchFamily="2" charset="2"/>
              <a:buChar char="Ø"/>
            </a:pPr>
            <a:r>
              <a:rPr lang="lt-LT" sz="3000" dirty="0">
                <a:solidFill>
                  <a:srgbClr val="000000"/>
                </a:solidFill>
              </a:rPr>
              <a:t>neorganizuoti mokymai vertėjams apie prekybos žmonėmis nusikaltimų specifiką, nepasiektas rodiklis – </a:t>
            </a:r>
            <a:r>
              <a:rPr lang="lt-LT" sz="3000" b="1" dirty="0">
                <a:solidFill>
                  <a:srgbClr val="000000"/>
                </a:solidFill>
              </a:rPr>
              <a:t>ne mažiau kaip 5 vertėjai per metus</a:t>
            </a:r>
            <a:endParaRPr lang="lt-LT" sz="3000" dirty="0">
              <a:solidFill>
                <a:srgbClr val="0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t-LT" sz="3000" b="1" dirty="0">
                <a:solidFill>
                  <a:srgbClr val="000000"/>
                </a:solidFill>
              </a:rPr>
              <a:t>Teisės aktų pakeitimai dar nepriimti</a:t>
            </a:r>
            <a:br>
              <a:rPr lang="lt-LT" sz="3000" dirty="0">
                <a:solidFill>
                  <a:srgbClr val="000000"/>
                </a:solidFill>
              </a:rPr>
            </a:br>
            <a:r>
              <a:rPr lang="lt-LT" sz="3000" i="1" dirty="0">
                <a:solidFill>
                  <a:srgbClr val="000000"/>
                </a:solidFill>
              </a:rPr>
              <a:t>(planuojama – iki 2026 m. pabaigos)</a:t>
            </a:r>
            <a:endParaRPr lang="lt-LT" sz="3000" dirty="0">
              <a:solidFill>
                <a:srgbClr val="0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16F460-B7AE-4A5B-8E11-1AD06D46587C}"/>
              </a:ext>
            </a:extLst>
          </p:cNvPr>
          <p:cNvSpPr txBox="1"/>
          <p:nvPr/>
        </p:nvSpPr>
        <p:spPr>
          <a:xfrm>
            <a:off x="2129947" y="1288116"/>
            <a:ext cx="201177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000" b="1" dirty="0">
                <a:solidFill>
                  <a:srgbClr val="000000"/>
                </a:solidFill>
                <a:latin typeface="+mj-lt"/>
              </a:rPr>
              <a:t>2 UŽDAVINYS – DIDINTI TEISĖSAUGOS PAREIGŪNŲ, PROKURORŲ IR TEISĖJŲ GEBĖJIMUS ATPAŽINTI PREKYBOS ŽMONĖMIS ATVEJUS IR EFEKTYVIAI VYKDYTI BAUDŽIAMĄJĮ PERSEKIOJIMĄ</a:t>
            </a:r>
          </a:p>
        </p:txBody>
      </p:sp>
    </p:spTree>
    <p:extLst>
      <p:ext uri="{BB962C8B-B14F-4D97-AF65-F5344CB8AC3E}">
        <p14:creationId xmlns:p14="http://schemas.microsoft.com/office/powerpoint/2010/main" val="2911549789"/>
      </p:ext>
    </p:extLst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613B9C2-FEE9-277B-0F18-7894AC7C38EC}"/>
              </a:ext>
            </a:extLst>
          </p:cNvPr>
          <p:cNvSpPr txBox="1"/>
          <p:nvPr/>
        </p:nvSpPr>
        <p:spPr>
          <a:xfrm>
            <a:off x="2438400" y="3764845"/>
            <a:ext cx="192024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Iš viso numatyta priemonių – 21</a:t>
            </a:r>
          </a:p>
          <a:p>
            <a:endParaRPr lang="lt-LT" b="1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Įgyvendinta – 17</a:t>
            </a:r>
          </a:p>
          <a:p>
            <a:endParaRPr lang="lt-LT" b="1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Įgyvendinta iš dalies – 3</a:t>
            </a:r>
          </a:p>
          <a:p>
            <a:endParaRPr lang="lt-LT" b="1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rgbClr val="000000"/>
                </a:solidFill>
              </a:rPr>
              <a:t>Neįgyvendinta – 1</a:t>
            </a:r>
          </a:p>
          <a:p>
            <a:endParaRPr lang="lt-LT" b="1" dirty="0">
              <a:solidFill>
                <a:srgbClr val="000000"/>
              </a:solidFill>
            </a:endParaRP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lt-LT" b="1" dirty="0">
              <a:solidFill>
                <a:schemeClr val="tx2">
                  <a:lumMod val="50000"/>
                </a:schemeClr>
              </a:solidFill>
            </a:endParaRPr>
          </a:p>
          <a:p>
            <a:pPr marL="517525"/>
            <a:r>
              <a:rPr lang="lt-LT" b="1" dirty="0">
                <a:solidFill>
                  <a:schemeClr val="tx2">
                    <a:lumMod val="50000"/>
                  </a:schemeClr>
                </a:solidFill>
              </a:rPr>
              <a:t>Vertinama 2024–2025 m.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3766521-DED3-711E-1649-11056987F8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9590767"/>
              </p:ext>
            </p:extLst>
          </p:nvPr>
        </p:nvGraphicFramePr>
        <p:xfrm>
          <a:off x="10066178" y="3625327"/>
          <a:ext cx="10739736" cy="6718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FE97CCC-6FFD-A045-CE89-E5C016A5FBAE}"/>
              </a:ext>
            </a:extLst>
          </p:cNvPr>
          <p:cNvSpPr txBox="1"/>
          <p:nvPr/>
        </p:nvSpPr>
        <p:spPr>
          <a:xfrm>
            <a:off x="2129947" y="1288116"/>
            <a:ext cx="201177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000" b="1" dirty="0">
                <a:solidFill>
                  <a:srgbClr val="000000"/>
                </a:solidFill>
                <a:latin typeface="+mj-lt"/>
              </a:rPr>
              <a:t>3 UŽDAVINYS – GERINTI SPECIALISTŲ GEBĖJIMUS LAIKU IR TINKAMAI ATPAŽINTI PREKYBOS ŽMONĖMIS AUKAS BEI, ATLIEPIANT AUKŲ POREIKIUS, NUKREIPTI JAS PAGALBAI</a:t>
            </a:r>
          </a:p>
        </p:txBody>
      </p:sp>
    </p:spTree>
    <p:extLst>
      <p:ext uri="{BB962C8B-B14F-4D97-AF65-F5344CB8AC3E}">
        <p14:creationId xmlns:p14="http://schemas.microsoft.com/office/powerpoint/2010/main" val="3106945222"/>
      </p:ext>
    </p:extLst>
  </p:cSld>
  <p:clrMapOvr>
    <a:masterClrMapping/>
  </p:clrMapOvr>
  <p:transition advClick="0"/>
</p:sld>
</file>

<file path=ppt/theme/theme1.xml><?xml version="1.0" encoding="utf-8"?>
<a:theme xmlns:a="http://schemas.openxmlformats.org/drawingml/2006/main" name="Default Theme">
  <a:themeElements>
    <a:clrScheme name="Custom 17">
      <a:dk1>
        <a:srgbClr val="999999"/>
      </a:dk1>
      <a:lt1>
        <a:srgbClr val="FFFFFF"/>
      </a:lt1>
      <a:dk2>
        <a:srgbClr val="494949"/>
      </a:dk2>
      <a:lt2>
        <a:srgbClr val="FFFFFF"/>
      </a:lt2>
      <a:accent1>
        <a:srgbClr val="C00000"/>
      </a:accent1>
      <a:accent2>
        <a:srgbClr val="F13900"/>
      </a:accent2>
      <a:accent3>
        <a:srgbClr val="FFA98E"/>
      </a:accent3>
      <a:accent4>
        <a:srgbClr val="FF835D"/>
      </a:accent4>
      <a:accent5>
        <a:srgbClr val="4C4C4C"/>
      </a:accent5>
      <a:accent6>
        <a:srgbClr val="999AA0"/>
      </a:accent6>
      <a:hlink>
        <a:srgbClr val="F33B48"/>
      </a:hlink>
      <a:folHlink>
        <a:srgbClr val="FF000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42790</TotalTime>
  <Words>1268</Words>
  <Application>Microsoft Office PowerPoint</Application>
  <PresentationFormat>Custom</PresentationFormat>
  <Paragraphs>209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Calibri Light</vt:lpstr>
      <vt:lpstr>Lato</vt:lpstr>
      <vt:lpstr>Lato Light</vt:lpstr>
      <vt:lpstr>Montserrat Light</vt:lpstr>
      <vt:lpstr>Times New Roman</vt:lpstr>
      <vt:lpstr>TimesNewRomanPS-BoldMT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Premium Presentations</dc:title>
  <dc:creator>Ieva Dirmaitė</dc:creator>
  <cp:lastModifiedBy>Ieva Bakūnienė</cp:lastModifiedBy>
  <cp:revision>6273</cp:revision>
  <cp:lastPrinted>2019-08-30T05:54:32Z</cp:lastPrinted>
  <dcterms:created xsi:type="dcterms:W3CDTF">2014-11-12T21:47:38Z</dcterms:created>
  <dcterms:modified xsi:type="dcterms:W3CDTF">2026-03-02T15:44:55Z</dcterms:modified>
</cp:coreProperties>
</file>