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1971" r:id="rId2"/>
    <p:sldId id="2083" r:id="rId3"/>
    <p:sldId id="2068" r:id="rId4"/>
    <p:sldId id="2072" r:id="rId5"/>
    <p:sldId id="2084" r:id="rId6"/>
    <p:sldId id="2085" r:id="rId7"/>
    <p:sldId id="2064" r:id="rId8"/>
  </p:sldIdLst>
  <p:sldSz cx="24377650" cy="13716000"/>
  <p:notesSz cx="7010400" cy="92964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3" userDrawn="1">
          <p15:clr>
            <a:srgbClr val="A4A3A4"/>
          </p15:clr>
        </p15:guide>
        <p15:guide id="4" pos="14278" userDrawn="1">
          <p15:clr>
            <a:srgbClr val="A4A3A4"/>
          </p15:clr>
        </p15:guide>
        <p15:guide id="5" pos="1078" userDrawn="1">
          <p15:clr>
            <a:srgbClr val="A4A3A4"/>
          </p15:clr>
        </p15:guide>
        <p15:guide id="7" pos="7678" userDrawn="1">
          <p15:clr>
            <a:srgbClr val="A4A3A4"/>
          </p15:clr>
        </p15:guide>
        <p15:guide id="8" orient="horz" pos="5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C9CBCD"/>
    <a:srgbClr val="0070C0"/>
    <a:srgbClr val="7F7F7F"/>
    <a:srgbClr val="002060"/>
    <a:srgbClr val="000066"/>
    <a:srgbClr val="003399"/>
    <a:srgbClr val="009999"/>
    <a:srgbClr val="FFFBEF"/>
    <a:srgbClr val="FFF8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19" autoAdjust="0"/>
    <p:restoredTop sz="96149" autoAdjust="0"/>
  </p:normalViewPr>
  <p:slideViewPr>
    <p:cSldViewPr snapToGrid="0" snapToObjects="1">
      <p:cViewPr varScale="1">
        <p:scale>
          <a:sx n="56" d="100"/>
          <a:sy n="56" d="100"/>
        </p:scale>
        <p:origin x="492" y="120"/>
      </p:cViewPr>
      <p:guideLst>
        <p:guide orient="horz" pos="2233"/>
        <p:guide pos="14278"/>
        <p:guide pos="1078"/>
        <p:guide pos="7678"/>
        <p:guide orient="horz" pos="52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quarter" idx="1"/>
          </p:nvPr>
        </p:nvSpPr>
        <p:spPr>
          <a:xfrm>
            <a:off x="3970339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2FFAF-3206-41E7-9A3E-AAF70CD450CD}" type="datetimeFigureOut">
              <a:rPr lang="lt-LT" smtClean="0"/>
              <a:pPr/>
              <a:t>2025-04-07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2"/>
          </p:nvPr>
        </p:nvSpPr>
        <p:spPr>
          <a:xfrm>
            <a:off x="1" y="8829676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3"/>
          </p:nvPr>
        </p:nvSpPr>
        <p:spPr>
          <a:xfrm>
            <a:off x="3970339" y="8829676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5615CA-8471-4547-957F-C9A456BC2025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411079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Calibri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4/7/2025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1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Calibri Light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1pPr>
    <a:lvl2pPr marL="914217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2pPr>
    <a:lvl3pPr marL="1828434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3pPr>
    <a:lvl4pPr marL="2742651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4pPr>
    <a:lvl5pPr marL="3656868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647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68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771125" y="4462229"/>
            <a:ext cx="7793670" cy="441554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400" b="1">
                <a:ln>
                  <a:noFill/>
                </a:ln>
                <a:solidFill>
                  <a:schemeClr val="tx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50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9205073" y="7304943"/>
            <a:ext cx="2490687" cy="3339164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400" b="1">
                <a:ln>
                  <a:noFill/>
                </a:ln>
                <a:solidFill>
                  <a:schemeClr val="tx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51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7707248" y="8759819"/>
            <a:ext cx="1077568" cy="186198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400" b="1">
                <a:ln>
                  <a:noFill/>
                </a:ln>
                <a:solidFill>
                  <a:schemeClr val="tx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290835"/>
      </p:ext>
    </p:extLst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f 3 - Mart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6157947" y="4350925"/>
            <a:ext cx="6335308" cy="474847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906694" y="4350925"/>
            <a:ext cx="6345208" cy="474847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8775844" y="4350925"/>
            <a:ext cx="6858161" cy="474847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297539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of 3 - v2 - Mart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9181766" y="3969832"/>
            <a:ext cx="6039671" cy="622238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15749858" y="3969832"/>
            <a:ext cx="6039671" cy="622238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2546768" y="3969832"/>
            <a:ext cx="6039671" cy="622238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558955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-Picture-Mart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24377650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146081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1285034" y="579864"/>
            <a:ext cx="1895707" cy="691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9434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063133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alf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1285034" y="579864"/>
            <a:ext cx="1895707" cy="691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2178216" y="0"/>
            <a:ext cx="12199434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537114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lf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1285034" y="579864"/>
            <a:ext cx="1895707" cy="691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2178216" y="0"/>
            <a:ext cx="12199434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19170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alf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1285034" y="579864"/>
            <a:ext cx="1895707" cy="6913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3475229" y="4506950"/>
            <a:ext cx="7955939" cy="503786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292122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1754462" y="4528987"/>
            <a:ext cx="8794705" cy="555635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05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20011940" y="6279360"/>
            <a:ext cx="2257767" cy="402608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294892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ad_Martik-fe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3904508" y="2987773"/>
            <a:ext cx="6336731" cy="7952744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438548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Phone_Martik-fe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0266445" y="4493384"/>
            <a:ext cx="3849024" cy="637136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62802"/>
      </p:ext>
    </p:extLst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Gener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4674311" y="3717903"/>
            <a:ext cx="3820443" cy="671910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54552"/>
      </p:ext>
    </p:extLst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2230603" y="3210724"/>
            <a:ext cx="10292010" cy="838654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717988"/>
      </p:ext>
    </p:extLst>
  </p:cSld>
  <p:clrMapOvr>
    <a:masterClrMapping/>
  </p:clrMapOvr>
  <p:transition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0" y="6869151"/>
            <a:ext cx="12252906" cy="686915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12252906" y="0"/>
            <a:ext cx="12124744" cy="686915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537764"/>
      </p:ext>
    </p:extLst>
  </p:cSld>
  <p:clrMapOvr>
    <a:masterClrMapping/>
  </p:clrMapOvr>
  <p:transition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7939668" y="0"/>
            <a:ext cx="7560527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0" y="-11150"/>
            <a:ext cx="7538224" cy="660196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0" y="7114478"/>
            <a:ext cx="7538224" cy="660152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439214"/>
      </p:ext>
    </p:extLst>
  </p:cSld>
  <p:clrMapOvr>
    <a:masterClrMapping/>
  </p:clrMapOvr>
  <p:transition advClick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12244038" y="3590692"/>
            <a:ext cx="9389327" cy="8723044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95879"/>
      </p:ext>
    </p:extLst>
  </p:cSld>
  <p:clrMapOvr>
    <a:masterClrMapping/>
  </p:clrMapOvr>
  <p:transition advClick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9746166" y="0"/>
            <a:ext cx="14631484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071161"/>
      </p:ext>
    </p:extLst>
  </p:cSld>
  <p:clrMapOvr>
    <a:masterClrMapping/>
  </p:clrMapOvr>
  <p:transition advClick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8877455" y="0"/>
            <a:ext cx="7560527" cy="13716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16839426" y="7114032"/>
            <a:ext cx="7538224" cy="660196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16839426" y="-11150"/>
            <a:ext cx="7538224" cy="660152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55710"/>
      </p:ext>
    </p:extLst>
  </p:cSld>
  <p:clrMapOvr>
    <a:masterClrMapping/>
  </p:clrMapOvr>
  <p:transition advClick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6052825" y="3404846"/>
            <a:ext cx="16525541" cy="527080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8666099" y="8995313"/>
            <a:ext cx="3912268" cy="30815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14461642" y="8995313"/>
            <a:ext cx="3877056" cy="30815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10236016" y="8995313"/>
            <a:ext cx="3877056" cy="30815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6031559" y="8995313"/>
            <a:ext cx="3877056" cy="30815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1848368" y="3404846"/>
            <a:ext cx="3877056" cy="308152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1848368" y="6828529"/>
            <a:ext cx="3877056" cy="524831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433890"/>
      </p:ext>
    </p:extLst>
  </p:cSld>
  <p:clrMapOvr>
    <a:masterClrMapping/>
  </p:clrMapOvr>
  <p:transition advClick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15911139" y="3773762"/>
            <a:ext cx="6168580" cy="834790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965014"/>
      </p:ext>
    </p:extLst>
  </p:cSld>
  <p:clrMapOvr>
    <a:masterClrMapping/>
  </p:clrMapOvr>
  <p:transition advClick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eakSlide Lef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11358859" y="636084"/>
            <a:ext cx="1667282" cy="5312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charset="0"/>
            </a:endParaRPr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9"/>
          </p:nvPr>
        </p:nvSpPr>
        <p:spPr>
          <a:xfrm>
            <a:off x="0" y="595256"/>
            <a:ext cx="11550794" cy="13120745"/>
          </a:xfrm>
          <a:custGeom>
            <a:avLst/>
            <a:gdLst>
              <a:gd name="connsiteX0" fmla="*/ 10767469 w 11550794"/>
              <a:gd name="connsiteY0" fmla="*/ 8565496 h 13120745"/>
              <a:gd name="connsiteX1" fmla="*/ 11521693 w 11550794"/>
              <a:gd name="connsiteY1" fmla="*/ 9085444 h 13120745"/>
              <a:gd name="connsiteX2" fmla="*/ 11028455 w 11550794"/>
              <a:gd name="connsiteY2" fmla="*/ 9984036 h 13120745"/>
              <a:gd name="connsiteX3" fmla="*/ 258220 w 11550794"/>
              <a:gd name="connsiteY3" fmla="*/ 13120745 h 13120745"/>
              <a:gd name="connsiteX4" fmla="*/ 0 w 11550794"/>
              <a:gd name="connsiteY4" fmla="*/ 13120745 h 13120745"/>
              <a:gd name="connsiteX5" fmla="*/ 0 w 11550794"/>
              <a:gd name="connsiteY5" fmla="*/ 11686063 h 13120745"/>
              <a:gd name="connsiteX6" fmla="*/ 10623100 w 11550794"/>
              <a:gd name="connsiteY6" fmla="*/ 8592204 h 13120745"/>
              <a:gd name="connsiteX7" fmla="*/ 10767469 w 11550794"/>
              <a:gd name="connsiteY7" fmla="*/ 8565496 h 13120745"/>
              <a:gd name="connsiteX8" fmla="*/ 10460068 w 11550794"/>
              <a:gd name="connsiteY8" fmla="*/ 6453641 h 13120745"/>
              <a:gd name="connsiteX9" fmla="*/ 11214292 w 11550794"/>
              <a:gd name="connsiteY9" fmla="*/ 6973588 h 13120745"/>
              <a:gd name="connsiteX10" fmla="*/ 10721054 w 11550794"/>
              <a:gd name="connsiteY10" fmla="*/ 7872181 h 13120745"/>
              <a:gd name="connsiteX11" fmla="*/ 404589 w 11550794"/>
              <a:gd name="connsiteY11" fmla="*/ 10876734 h 13120745"/>
              <a:gd name="connsiteX12" fmla="*/ 117780 w 11550794"/>
              <a:gd name="connsiteY12" fmla="*/ 10900937 h 13120745"/>
              <a:gd name="connsiteX13" fmla="*/ 0 w 11550794"/>
              <a:gd name="connsiteY13" fmla="*/ 10875354 h 13120745"/>
              <a:gd name="connsiteX14" fmla="*/ 0 w 11550794"/>
              <a:gd name="connsiteY14" fmla="*/ 9484680 h 13120745"/>
              <a:gd name="connsiteX15" fmla="*/ 10315699 w 11550794"/>
              <a:gd name="connsiteY15" fmla="*/ 6480349 h 13120745"/>
              <a:gd name="connsiteX16" fmla="*/ 10460068 w 11550794"/>
              <a:gd name="connsiteY16" fmla="*/ 6453641 h 13120745"/>
              <a:gd name="connsiteX17" fmla="*/ 10144249 w 11550794"/>
              <a:gd name="connsiteY17" fmla="*/ 4283946 h 13120745"/>
              <a:gd name="connsiteX18" fmla="*/ 10898473 w 11550794"/>
              <a:gd name="connsiteY18" fmla="*/ 4803891 h 13120745"/>
              <a:gd name="connsiteX19" fmla="*/ 10405235 w 11550794"/>
              <a:gd name="connsiteY19" fmla="*/ 5702484 h 13120745"/>
              <a:gd name="connsiteX20" fmla="*/ 450039 w 11550794"/>
              <a:gd name="connsiteY20" fmla="*/ 8601823 h 13120745"/>
              <a:gd name="connsiteX21" fmla="*/ 26331 w 11550794"/>
              <a:gd name="connsiteY21" fmla="*/ 8596290 h 13120745"/>
              <a:gd name="connsiteX22" fmla="*/ 0 w 11550794"/>
              <a:gd name="connsiteY22" fmla="*/ 8584956 h 13120745"/>
              <a:gd name="connsiteX23" fmla="*/ 0 w 11550794"/>
              <a:gd name="connsiteY23" fmla="*/ 7228038 h 13120745"/>
              <a:gd name="connsiteX24" fmla="*/ 44684 w 11550794"/>
              <a:gd name="connsiteY24" fmla="*/ 7209990 h 13120745"/>
              <a:gd name="connsiteX25" fmla="*/ 9999880 w 11550794"/>
              <a:gd name="connsiteY25" fmla="*/ 4310654 h 13120745"/>
              <a:gd name="connsiteX26" fmla="*/ 10144249 w 11550794"/>
              <a:gd name="connsiteY26" fmla="*/ 4283946 h 13120745"/>
              <a:gd name="connsiteX27" fmla="*/ 9836849 w 11550794"/>
              <a:gd name="connsiteY27" fmla="*/ 2172090 h 13120745"/>
              <a:gd name="connsiteX28" fmla="*/ 10591073 w 11550794"/>
              <a:gd name="connsiteY28" fmla="*/ 2692036 h 13120745"/>
              <a:gd name="connsiteX29" fmla="*/ 10097835 w 11550794"/>
              <a:gd name="connsiteY29" fmla="*/ 3590629 h 13120745"/>
              <a:gd name="connsiteX30" fmla="*/ 105879 w 11550794"/>
              <a:gd name="connsiteY30" fmla="*/ 6500672 h 13120745"/>
              <a:gd name="connsiteX31" fmla="*/ 0 w 11550794"/>
              <a:gd name="connsiteY31" fmla="*/ 6520260 h 13120745"/>
              <a:gd name="connsiteX32" fmla="*/ 0 w 11550794"/>
              <a:gd name="connsiteY32" fmla="*/ 5021622 h 13120745"/>
              <a:gd name="connsiteX33" fmla="*/ 9692480 w 11550794"/>
              <a:gd name="connsiteY33" fmla="*/ 2198798 h 13120745"/>
              <a:gd name="connsiteX34" fmla="*/ 9836849 w 11550794"/>
              <a:gd name="connsiteY34" fmla="*/ 2172090 h 13120745"/>
              <a:gd name="connsiteX35" fmla="*/ 9521029 w 11550794"/>
              <a:gd name="connsiteY35" fmla="*/ 2394 h 13120745"/>
              <a:gd name="connsiteX36" fmla="*/ 10275254 w 11550794"/>
              <a:gd name="connsiteY36" fmla="*/ 522340 h 13120745"/>
              <a:gd name="connsiteX37" fmla="*/ 9782015 w 11550794"/>
              <a:gd name="connsiteY37" fmla="*/ 1420933 h 13120745"/>
              <a:gd name="connsiteX38" fmla="*/ 0 w 11550794"/>
              <a:gd name="connsiteY38" fmla="*/ 4269834 h 13120745"/>
              <a:gd name="connsiteX39" fmla="*/ 0 w 11550794"/>
              <a:gd name="connsiteY39" fmla="*/ 2759947 h 13120745"/>
              <a:gd name="connsiteX40" fmla="*/ 9376660 w 11550794"/>
              <a:gd name="connsiteY40" fmla="*/ 29102 h 13120745"/>
              <a:gd name="connsiteX41" fmla="*/ 9521029 w 11550794"/>
              <a:gd name="connsiteY41" fmla="*/ 2394 h 13120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550794" h="13120745">
                <a:moveTo>
                  <a:pt x="10767469" y="8565496"/>
                </a:moveTo>
                <a:cubicBezTo>
                  <a:pt x="11103485" y="8538031"/>
                  <a:pt x="11423750" y="8749143"/>
                  <a:pt x="11521693" y="9085444"/>
                </a:cubicBezTo>
                <a:cubicBezTo>
                  <a:pt x="11633629" y="9469786"/>
                  <a:pt x="11412799" y="9872100"/>
                  <a:pt x="11028455" y="9984036"/>
                </a:cubicBezTo>
                <a:lnTo>
                  <a:pt x="258220" y="13120745"/>
                </a:lnTo>
                <a:lnTo>
                  <a:pt x="0" y="13120745"/>
                </a:lnTo>
                <a:lnTo>
                  <a:pt x="0" y="11686063"/>
                </a:lnTo>
                <a:lnTo>
                  <a:pt x="10623100" y="8592204"/>
                </a:lnTo>
                <a:cubicBezTo>
                  <a:pt x="10671143" y="8578212"/>
                  <a:pt x="10719467" y="8569420"/>
                  <a:pt x="10767469" y="8565496"/>
                </a:cubicBezTo>
                <a:close/>
                <a:moveTo>
                  <a:pt x="10460068" y="6453641"/>
                </a:moveTo>
                <a:cubicBezTo>
                  <a:pt x="10796084" y="6426176"/>
                  <a:pt x="11116349" y="6637287"/>
                  <a:pt x="11214292" y="6973588"/>
                </a:cubicBezTo>
                <a:cubicBezTo>
                  <a:pt x="11326228" y="7357931"/>
                  <a:pt x="11105398" y="7760245"/>
                  <a:pt x="10721054" y="7872181"/>
                </a:cubicBezTo>
                <a:lnTo>
                  <a:pt x="404589" y="10876734"/>
                </a:lnTo>
                <a:cubicBezTo>
                  <a:pt x="308504" y="10904718"/>
                  <a:pt x="211294" y="10911904"/>
                  <a:pt x="117780" y="10900937"/>
                </a:cubicBezTo>
                <a:lnTo>
                  <a:pt x="0" y="10875354"/>
                </a:lnTo>
                <a:lnTo>
                  <a:pt x="0" y="9484680"/>
                </a:lnTo>
                <a:lnTo>
                  <a:pt x="10315699" y="6480349"/>
                </a:lnTo>
                <a:cubicBezTo>
                  <a:pt x="10363742" y="6466357"/>
                  <a:pt x="10412066" y="6457565"/>
                  <a:pt x="10460068" y="6453641"/>
                </a:cubicBezTo>
                <a:close/>
                <a:moveTo>
                  <a:pt x="10144249" y="4283946"/>
                </a:moveTo>
                <a:cubicBezTo>
                  <a:pt x="10480264" y="4256480"/>
                  <a:pt x="10800529" y="4467591"/>
                  <a:pt x="10898473" y="4803891"/>
                </a:cubicBezTo>
                <a:cubicBezTo>
                  <a:pt x="11010409" y="5188236"/>
                  <a:pt x="10789579" y="5590550"/>
                  <a:pt x="10405235" y="5702484"/>
                </a:cubicBezTo>
                <a:lnTo>
                  <a:pt x="450039" y="8601823"/>
                </a:lnTo>
                <a:cubicBezTo>
                  <a:pt x="305910" y="8643799"/>
                  <a:pt x="159254" y="8638979"/>
                  <a:pt x="26331" y="8596290"/>
                </a:cubicBezTo>
                <a:lnTo>
                  <a:pt x="0" y="8584956"/>
                </a:lnTo>
                <a:lnTo>
                  <a:pt x="0" y="7228038"/>
                </a:lnTo>
                <a:lnTo>
                  <a:pt x="44684" y="7209990"/>
                </a:lnTo>
                <a:lnTo>
                  <a:pt x="9999880" y="4310654"/>
                </a:lnTo>
                <a:cubicBezTo>
                  <a:pt x="10047923" y="4296662"/>
                  <a:pt x="10096247" y="4287869"/>
                  <a:pt x="10144249" y="4283946"/>
                </a:cubicBezTo>
                <a:close/>
                <a:moveTo>
                  <a:pt x="9836849" y="2172090"/>
                </a:moveTo>
                <a:cubicBezTo>
                  <a:pt x="10172865" y="2144624"/>
                  <a:pt x="10493130" y="2355735"/>
                  <a:pt x="10591073" y="2692036"/>
                </a:cubicBezTo>
                <a:cubicBezTo>
                  <a:pt x="10703009" y="3076379"/>
                  <a:pt x="10482179" y="3478693"/>
                  <a:pt x="10097835" y="3590629"/>
                </a:cubicBezTo>
                <a:lnTo>
                  <a:pt x="105879" y="6500672"/>
                </a:lnTo>
                <a:lnTo>
                  <a:pt x="0" y="6520260"/>
                </a:lnTo>
                <a:lnTo>
                  <a:pt x="0" y="5021622"/>
                </a:lnTo>
                <a:lnTo>
                  <a:pt x="9692480" y="2198798"/>
                </a:lnTo>
                <a:cubicBezTo>
                  <a:pt x="9740523" y="2184806"/>
                  <a:pt x="9788847" y="2176013"/>
                  <a:pt x="9836849" y="2172090"/>
                </a:cubicBezTo>
                <a:close/>
                <a:moveTo>
                  <a:pt x="9521029" y="2394"/>
                </a:moveTo>
                <a:cubicBezTo>
                  <a:pt x="9857045" y="-25072"/>
                  <a:pt x="10177310" y="186039"/>
                  <a:pt x="10275254" y="522340"/>
                </a:cubicBezTo>
                <a:cubicBezTo>
                  <a:pt x="10387189" y="906684"/>
                  <a:pt x="10166359" y="1308998"/>
                  <a:pt x="9782015" y="1420933"/>
                </a:cubicBezTo>
                <a:lnTo>
                  <a:pt x="0" y="4269834"/>
                </a:lnTo>
                <a:lnTo>
                  <a:pt x="0" y="2759947"/>
                </a:lnTo>
                <a:lnTo>
                  <a:pt x="9376660" y="29102"/>
                </a:lnTo>
                <a:cubicBezTo>
                  <a:pt x="9424703" y="15109"/>
                  <a:pt x="9473027" y="6317"/>
                  <a:pt x="9521029" y="2394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66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/>
    </mc:Choice>
    <mc:Fallback xmlns="">
      <p:transition spd="slow"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reakSlide Left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/>
          <p:cNvSpPr>
            <a:spLocks noGrp="1"/>
          </p:cNvSpPr>
          <p:nvPr>
            <p:ph type="pic" sz="quarter" idx="19"/>
          </p:nvPr>
        </p:nvSpPr>
        <p:spPr>
          <a:xfrm>
            <a:off x="0" y="595256"/>
            <a:ext cx="11550794" cy="13120745"/>
          </a:xfrm>
          <a:custGeom>
            <a:avLst/>
            <a:gdLst>
              <a:gd name="connsiteX0" fmla="*/ 10767469 w 11550794"/>
              <a:gd name="connsiteY0" fmla="*/ 8565496 h 13120745"/>
              <a:gd name="connsiteX1" fmla="*/ 11521693 w 11550794"/>
              <a:gd name="connsiteY1" fmla="*/ 9085444 h 13120745"/>
              <a:gd name="connsiteX2" fmla="*/ 11028455 w 11550794"/>
              <a:gd name="connsiteY2" fmla="*/ 9984036 h 13120745"/>
              <a:gd name="connsiteX3" fmla="*/ 258220 w 11550794"/>
              <a:gd name="connsiteY3" fmla="*/ 13120745 h 13120745"/>
              <a:gd name="connsiteX4" fmla="*/ 0 w 11550794"/>
              <a:gd name="connsiteY4" fmla="*/ 13120745 h 13120745"/>
              <a:gd name="connsiteX5" fmla="*/ 0 w 11550794"/>
              <a:gd name="connsiteY5" fmla="*/ 11686063 h 13120745"/>
              <a:gd name="connsiteX6" fmla="*/ 10623100 w 11550794"/>
              <a:gd name="connsiteY6" fmla="*/ 8592204 h 13120745"/>
              <a:gd name="connsiteX7" fmla="*/ 10767469 w 11550794"/>
              <a:gd name="connsiteY7" fmla="*/ 8565496 h 13120745"/>
              <a:gd name="connsiteX8" fmla="*/ 10460068 w 11550794"/>
              <a:gd name="connsiteY8" fmla="*/ 6453641 h 13120745"/>
              <a:gd name="connsiteX9" fmla="*/ 11214292 w 11550794"/>
              <a:gd name="connsiteY9" fmla="*/ 6973588 h 13120745"/>
              <a:gd name="connsiteX10" fmla="*/ 10721054 w 11550794"/>
              <a:gd name="connsiteY10" fmla="*/ 7872181 h 13120745"/>
              <a:gd name="connsiteX11" fmla="*/ 404589 w 11550794"/>
              <a:gd name="connsiteY11" fmla="*/ 10876734 h 13120745"/>
              <a:gd name="connsiteX12" fmla="*/ 117780 w 11550794"/>
              <a:gd name="connsiteY12" fmla="*/ 10900937 h 13120745"/>
              <a:gd name="connsiteX13" fmla="*/ 0 w 11550794"/>
              <a:gd name="connsiteY13" fmla="*/ 10875354 h 13120745"/>
              <a:gd name="connsiteX14" fmla="*/ 0 w 11550794"/>
              <a:gd name="connsiteY14" fmla="*/ 9484680 h 13120745"/>
              <a:gd name="connsiteX15" fmla="*/ 10315699 w 11550794"/>
              <a:gd name="connsiteY15" fmla="*/ 6480349 h 13120745"/>
              <a:gd name="connsiteX16" fmla="*/ 10460068 w 11550794"/>
              <a:gd name="connsiteY16" fmla="*/ 6453641 h 13120745"/>
              <a:gd name="connsiteX17" fmla="*/ 10144249 w 11550794"/>
              <a:gd name="connsiteY17" fmla="*/ 4283946 h 13120745"/>
              <a:gd name="connsiteX18" fmla="*/ 10898473 w 11550794"/>
              <a:gd name="connsiteY18" fmla="*/ 4803891 h 13120745"/>
              <a:gd name="connsiteX19" fmla="*/ 10405235 w 11550794"/>
              <a:gd name="connsiteY19" fmla="*/ 5702484 h 13120745"/>
              <a:gd name="connsiteX20" fmla="*/ 450039 w 11550794"/>
              <a:gd name="connsiteY20" fmla="*/ 8601823 h 13120745"/>
              <a:gd name="connsiteX21" fmla="*/ 26331 w 11550794"/>
              <a:gd name="connsiteY21" fmla="*/ 8596290 h 13120745"/>
              <a:gd name="connsiteX22" fmla="*/ 0 w 11550794"/>
              <a:gd name="connsiteY22" fmla="*/ 8584956 h 13120745"/>
              <a:gd name="connsiteX23" fmla="*/ 0 w 11550794"/>
              <a:gd name="connsiteY23" fmla="*/ 7228038 h 13120745"/>
              <a:gd name="connsiteX24" fmla="*/ 44684 w 11550794"/>
              <a:gd name="connsiteY24" fmla="*/ 7209990 h 13120745"/>
              <a:gd name="connsiteX25" fmla="*/ 9999880 w 11550794"/>
              <a:gd name="connsiteY25" fmla="*/ 4310654 h 13120745"/>
              <a:gd name="connsiteX26" fmla="*/ 10144249 w 11550794"/>
              <a:gd name="connsiteY26" fmla="*/ 4283946 h 13120745"/>
              <a:gd name="connsiteX27" fmla="*/ 9836849 w 11550794"/>
              <a:gd name="connsiteY27" fmla="*/ 2172090 h 13120745"/>
              <a:gd name="connsiteX28" fmla="*/ 10591073 w 11550794"/>
              <a:gd name="connsiteY28" fmla="*/ 2692036 h 13120745"/>
              <a:gd name="connsiteX29" fmla="*/ 10097835 w 11550794"/>
              <a:gd name="connsiteY29" fmla="*/ 3590629 h 13120745"/>
              <a:gd name="connsiteX30" fmla="*/ 105879 w 11550794"/>
              <a:gd name="connsiteY30" fmla="*/ 6500672 h 13120745"/>
              <a:gd name="connsiteX31" fmla="*/ 0 w 11550794"/>
              <a:gd name="connsiteY31" fmla="*/ 6520260 h 13120745"/>
              <a:gd name="connsiteX32" fmla="*/ 0 w 11550794"/>
              <a:gd name="connsiteY32" fmla="*/ 5021622 h 13120745"/>
              <a:gd name="connsiteX33" fmla="*/ 9692480 w 11550794"/>
              <a:gd name="connsiteY33" fmla="*/ 2198798 h 13120745"/>
              <a:gd name="connsiteX34" fmla="*/ 9836849 w 11550794"/>
              <a:gd name="connsiteY34" fmla="*/ 2172090 h 13120745"/>
              <a:gd name="connsiteX35" fmla="*/ 9521029 w 11550794"/>
              <a:gd name="connsiteY35" fmla="*/ 2394 h 13120745"/>
              <a:gd name="connsiteX36" fmla="*/ 10275254 w 11550794"/>
              <a:gd name="connsiteY36" fmla="*/ 522340 h 13120745"/>
              <a:gd name="connsiteX37" fmla="*/ 9782015 w 11550794"/>
              <a:gd name="connsiteY37" fmla="*/ 1420933 h 13120745"/>
              <a:gd name="connsiteX38" fmla="*/ 0 w 11550794"/>
              <a:gd name="connsiteY38" fmla="*/ 4269834 h 13120745"/>
              <a:gd name="connsiteX39" fmla="*/ 0 w 11550794"/>
              <a:gd name="connsiteY39" fmla="*/ 2759947 h 13120745"/>
              <a:gd name="connsiteX40" fmla="*/ 9376660 w 11550794"/>
              <a:gd name="connsiteY40" fmla="*/ 29102 h 13120745"/>
              <a:gd name="connsiteX41" fmla="*/ 9521029 w 11550794"/>
              <a:gd name="connsiteY41" fmla="*/ 2394 h 13120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550794" h="13120745">
                <a:moveTo>
                  <a:pt x="10767469" y="8565496"/>
                </a:moveTo>
                <a:cubicBezTo>
                  <a:pt x="11103485" y="8538031"/>
                  <a:pt x="11423750" y="8749143"/>
                  <a:pt x="11521693" y="9085444"/>
                </a:cubicBezTo>
                <a:cubicBezTo>
                  <a:pt x="11633629" y="9469786"/>
                  <a:pt x="11412799" y="9872100"/>
                  <a:pt x="11028455" y="9984036"/>
                </a:cubicBezTo>
                <a:lnTo>
                  <a:pt x="258220" y="13120745"/>
                </a:lnTo>
                <a:lnTo>
                  <a:pt x="0" y="13120745"/>
                </a:lnTo>
                <a:lnTo>
                  <a:pt x="0" y="11686063"/>
                </a:lnTo>
                <a:lnTo>
                  <a:pt x="10623100" y="8592204"/>
                </a:lnTo>
                <a:cubicBezTo>
                  <a:pt x="10671143" y="8578212"/>
                  <a:pt x="10719467" y="8569420"/>
                  <a:pt x="10767469" y="8565496"/>
                </a:cubicBezTo>
                <a:close/>
                <a:moveTo>
                  <a:pt x="10460068" y="6453641"/>
                </a:moveTo>
                <a:cubicBezTo>
                  <a:pt x="10796084" y="6426176"/>
                  <a:pt x="11116349" y="6637287"/>
                  <a:pt x="11214292" y="6973588"/>
                </a:cubicBezTo>
                <a:cubicBezTo>
                  <a:pt x="11326228" y="7357931"/>
                  <a:pt x="11105398" y="7760245"/>
                  <a:pt x="10721054" y="7872181"/>
                </a:cubicBezTo>
                <a:lnTo>
                  <a:pt x="404589" y="10876734"/>
                </a:lnTo>
                <a:cubicBezTo>
                  <a:pt x="308504" y="10904718"/>
                  <a:pt x="211294" y="10911904"/>
                  <a:pt x="117780" y="10900937"/>
                </a:cubicBezTo>
                <a:lnTo>
                  <a:pt x="0" y="10875354"/>
                </a:lnTo>
                <a:lnTo>
                  <a:pt x="0" y="9484680"/>
                </a:lnTo>
                <a:lnTo>
                  <a:pt x="10315699" y="6480349"/>
                </a:lnTo>
                <a:cubicBezTo>
                  <a:pt x="10363742" y="6466357"/>
                  <a:pt x="10412066" y="6457565"/>
                  <a:pt x="10460068" y="6453641"/>
                </a:cubicBezTo>
                <a:close/>
                <a:moveTo>
                  <a:pt x="10144249" y="4283946"/>
                </a:moveTo>
                <a:cubicBezTo>
                  <a:pt x="10480264" y="4256480"/>
                  <a:pt x="10800529" y="4467591"/>
                  <a:pt x="10898473" y="4803891"/>
                </a:cubicBezTo>
                <a:cubicBezTo>
                  <a:pt x="11010409" y="5188236"/>
                  <a:pt x="10789579" y="5590550"/>
                  <a:pt x="10405235" y="5702484"/>
                </a:cubicBezTo>
                <a:lnTo>
                  <a:pt x="450039" y="8601823"/>
                </a:lnTo>
                <a:cubicBezTo>
                  <a:pt x="305910" y="8643799"/>
                  <a:pt x="159254" y="8638979"/>
                  <a:pt x="26331" y="8596290"/>
                </a:cubicBezTo>
                <a:lnTo>
                  <a:pt x="0" y="8584956"/>
                </a:lnTo>
                <a:lnTo>
                  <a:pt x="0" y="7228038"/>
                </a:lnTo>
                <a:lnTo>
                  <a:pt x="44684" y="7209990"/>
                </a:lnTo>
                <a:lnTo>
                  <a:pt x="9999880" y="4310654"/>
                </a:lnTo>
                <a:cubicBezTo>
                  <a:pt x="10047923" y="4296662"/>
                  <a:pt x="10096247" y="4287869"/>
                  <a:pt x="10144249" y="4283946"/>
                </a:cubicBezTo>
                <a:close/>
                <a:moveTo>
                  <a:pt x="9836849" y="2172090"/>
                </a:moveTo>
                <a:cubicBezTo>
                  <a:pt x="10172865" y="2144624"/>
                  <a:pt x="10493130" y="2355735"/>
                  <a:pt x="10591073" y="2692036"/>
                </a:cubicBezTo>
                <a:cubicBezTo>
                  <a:pt x="10703009" y="3076379"/>
                  <a:pt x="10482179" y="3478693"/>
                  <a:pt x="10097835" y="3590629"/>
                </a:cubicBezTo>
                <a:lnTo>
                  <a:pt x="105879" y="6500672"/>
                </a:lnTo>
                <a:lnTo>
                  <a:pt x="0" y="6520260"/>
                </a:lnTo>
                <a:lnTo>
                  <a:pt x="0" y="5021622"/>
                </a:lnTo>
                <a:lnTo>
                  <a:pt x="9692480" y="2198798"/>
                </a:lnTo>
                <a:cubicBezTo>
                  <a:pt x="9740523" y="2184806"/>
                  <a:pt x="9788847" y="2176013"/>
                  <a:pt x="9836849" y="2172090"/>
                </a:cubicBezTo>
                <a:close/>
                <a:moveTo>
                  <a:pt x="9521029" y="2394"/>
                </a:moveTo>
                <a:cubicBezTo>
                  <a:pt x="9857045" y="-25072"/>
                  <a:pt x="10177310" y="186039"/>
                  <a:pt x="10275254" y="522340"/>
                </a:cubicBezTo>
                <a:cubicBezTo>
                  <a:pt x="10387189" y="906684"/>
                  <a:pt x="10166359" y="1308998"/>
                  <a:pt x="9782015" y="1420933"/>
                </a:cubicBezTo>
                <a:lnTo>
                  <a:pt x="0" y="4269834"/>
                </a:lnTo>
                <a:lnTo>
                  <a:pt x="0" y="2759947"/>
                </a:lnTo>
                <a:lnTo>
                  <a:pt x="9376660" y="29102"/>
                </a:lnTo>
                <a:cubicBezTo>
                  <a:pt x="9424703" y="15109"/>
                  <a:pt x="9473027" y="6317"/>
                  <a:pt x="9521029" y="2394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596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/>
    </mc:Choice>
    <mc:Fallback xmlns="">
      <p:transition spd="slow"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eo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18054509" y="8686837"/>
            <a:ext cx="1528654" cy="152768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1500" baseline="0"/>
            </a:lvl1pPr>
          </a:lstStyle>
          <a:p>
            <a:r>
              <a:rPr lang="en-US" dirty="0"/>
              <a:t>Drag  Your Picture Here</a:t>
            </a:r>
          </a:p>
        </p:txBody>
      </p:sp>
      <p:sp>
        <p:nvSpPr>
          <p:cNvPr id="10" name="Picture Placeholder 1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11353043" y="8637737"/>
            <a:ext cx="1716186" cy="1715092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1500" baseline="0"/>
            </a:lvl1pPr>
          </a:lstStyle>
          <a:p>
            <a:r>
              <a:rPr lang="en-US" dirty="0"/>
              <a:t>Drag  Your Picture Here</a:t>
            </a:r>
          </a:p>
        </p:txBody>
      </p:sp>
      <p:sp>
        <p:nvSpPr>
          <p:cNvPr id="14" name="Picture Placeholder 1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4851465" y="8686837"/>
            <a:ext cx="1528654" cy="152768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buNone/>
              <a:defRPr sz="1500" baseline="0"/>
            </a:lvl1pPr>
          </a:lstStyle>
          <a:p>
            <a:r>
              <a:rPr lang="en-US" dirty="0"/>
              <a:t>Drag  Your Picture Here</a:t>
            </a:r>
          </a:p>
        </p:txBody>
      </p:sp>
    </p:spTree>
    <p:extLst>
      <p:ext uri="{BB962C8B-B14F-4D97-AF65-F5344CB8AC3E}">
        <p14:creationId xmlns:p14="http://schemas.microsoft.com/office/powerpoint/2010/main" val="968338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/>
    </mc:Choice>
    <mc:Fallback xmlns="">
      <p:transition spd="slow"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phone_devices of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10621148" y="4200677"/>
            <a:ext cx="3211551" cy="5679303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17584697" y="4200677"/>
            <a:ext cx="3211551" cy="5679303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3635298" y="4200677"/>
            <a:ext cx="3211551" cy="5679303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586592"/>
      </p:ext>
    </p:extLst>
  </p:cSld>
  <p:clrMapOvr>
    <a:masterClrMapping/>
  </p:clrMapOvr>
  <p:transition advClick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ktop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821363" y="12623800"/>
            <a:ext cx="12688887" cy="6905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4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Lato Light" charset="0"/>
            </a:endParaRPr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2828992" y="4418339"/>
            <a:ext cx="7784017" cy="4407802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837487128"/>
      </p:ext>
    </p:extLst>
  </p:cSld>
  <p:clrMapOvr>
    <a:masterClrMapping/>
  </p:clrMapOvr>
  <p:transition advClick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sktop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821363" y="12623800"/>
            <a:ext cx="12688887" cy="69056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82843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Lato Light" charset="0"/>
            </a:endParaRPr>
          </a:p>
        </p:txBody>
      </p:sp>
      <p:sp>
        <p:nvSpPr>
          <p:cNvPr id="34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13851735" y="4418339"/>
            <a:ext cx="7784017" cy="4407802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  <p:sp>
        <p:nvSpPr>
          <p:cNvPr id="35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2695178" y="4418339"/>
            <a:ext cx="7784017" cy="4407802"/>
          </a:xfrm>
          <a:prstGeom prst="rect">
            <a:avLst/>
          </a:prstGeom>
          <a:effectLst/>
        </p:spPr>
        <p:txBody>
          <a:bodyPr/>
          <a:lstStyle>
            <a:lvl1pPr marL="0" indent="0">
              <a:buNone/>
              <a:defRPr sz="26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00831401"/>
      </p:ext>
    </p:extLst>
  </p:cSld>
  <p:clrMapOvr>
    <a:masterClrMapping/>
  </p:clrMapOvr>
  <p:transition advClick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-946484"/>
            <a:ext cx="24377650" cy="1371599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42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202868"/>
      </p:ext>
    </p:extLst>
  </p:cSld>
  <p:clrMapOvr>
    <a:masterClrMapping/>
  </p:clrMapOvr>
  <p:transition advClick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228AC5-96C4-40B1-986C-A5E73D46D7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/>
          <a:lstStyle/>
          <a:p>
            <a:fld id="{041BD7F7-F004-411D-85A8-069C83ECD914}" type="datetimeFigureOut">
              <a:rPr lang="en-IN" smtClean="0"/>
              <a:t>07-04-2025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8E9F41-4660-428D-92DD-D15DB0C1E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42F8CA-2473-4BD4-8852-0836E1CFE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/>
          <a:lstStyle/>
          <a:p>
            <a:fld id="{034973E4-537D-4399-8CCE-65BB97019BB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13190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FF75AD4-1495-974A-89B6-673AA483EBC4}"/>
              </a:ext>
            </a:extLst>
          </p:cNvPr>
          <p:cNvCxnSpPr>
            <a:cxnSpLocks/>
          </p:cNvCxnSpPr>
          <p:nvPr userDrawn="1"/>
        </p:nvCxnSpPr>
        <p:spPr>
          <a:xfrm>
            <a:off x="1711325" y="12596463"/>
            <a:ext cx="953326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47FF307-CFC9-6841-B10A-600CCB7D2612}"/>
              </a:ext>
            </a:extLst>
          </p:cNvPr>
          <p:cNvCxnSpPr>
            <a:cxnSpLocks/>
          </p:cNvCxnSpPr>
          <p:nvPr userDrawn="1"/>
        </p:nvCxnSpPr>
        <p:spPr>
          <a:xfrm>
            <a:off x="13132726" y="12590717"/>
            <a:ext cx="9533599" cy="1574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280D65C-4D0B-CD4E-8666-A55C8F286443}"/>
              </a:ext>
            </a:extLst>
          </p:cNvPr>
          <p:cNvSpPr txBox="1"/>
          <p:nvPr userDrawn="1"/>
        </p:nvSpPr>
        <p:spPr>
          <a:xfrm>
            <a:off x="22130252" y="12873170"/>
            <a:ext cx="786038" cy="461628"/>
          </a:xfrm>
          <a:prstGeom prst="rect">
            <a:avLst/>
          </a:prstGeom>
          <a:noFill/>
        </p:spPr>
        <p:txBody>
          <a:bodyPr wrap="none" lIns="182843" tIns="91422" rIns="182843" bIns="91422" rtlCol="0">
            <a:spAutoFit/>
          </a:bodyPr>
          <a:lstStyle/>
          <a:p>
            <a:pPr algn="ctr"/>
            <a:fld id="{260E2A6B-A809-4840-BF14-8648BC0BDF87}" type="slidenum">
              <a:rPr lang="id-ID" sz="1800" b="1" i="0" smtClean="0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pPr algn="ctr"/>
              <a:t>‹#›</a:t>
            </a:fld>
            <a:r>
              <a:rPr lang="id-ID" sz="1800" b="1" i="0" dirty="0">
                <a:solidFill>
                  <a:schemeClr val="tx2"/>
                </a:solidFill>
                <a:latin typeface="Montserrat Light" charset="0"/>
                <a:ea typeface="Montserrat Light" charset="0"/>
                <a:cs typeface="Montserrat Light" charset="0"/>
              </a:rPr>
              <a:t> 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AE990F-5B0B-724A-AA78-EED6BA0AAC5D}"/>
              </a:ext>
            </a:extLst>
          </p:cNvPr>
          <p:cNvSpPr>
            <a:spLocks/>
          </p:cNvSpPr>
          <p:nvPr userDrawn="1"/>
        </p:nvSpPr>
        <p:spPr bwMode="auto">
          <a:xfrm>
            <a:off x="21093469" y="12997823"/>
            <a:ext cx="112851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ctr" anchorCtr="0">
            <a:spAutoFit/>
          </a:bodyPr>
          <a:lstStyle/>
          <a:p>
            <a:pPr algn="r" defTabSz="4572000"/>
            <a:r>
              <a:rPr lang="lt-LT" sz="1400" b="1" i="0" spc="300" dirty="0">
                <a:solidFill>
                  <a:schemeClr val="tx2"/>
                </a:solidFill>
                <a:latin typeface="+mj-lt"/>
                <a:ea typeface="Montserrat Light" charset="0"/>
                <a:cs typeface="Montserrat Light" charset="0"/>
                <a:sym typeface="Bebas Neue" charset="0"/>
              </a:rPr>
              <a:t>PUSLAPIS</a:t>
            </a:r>
            <a:endParaRPr lang="en-US" sz="1400" b="1" i="0" spc="300" dirty="0">
              <a:solidFill>
                <a:schemeClr val="tx2"/>
              </a:solidFill>
              <a:latin typeface="+mj-lt"/>
              <a:ea typeface="Montserrat Light" charset="0"/>
              <a:cs typeface="Montserrat Light" charset="0"/>
              <a:sym typeface="Bebas Neue" charset="0"/>
            </a:endParaRPr>
          </a:p>
        </p:txBody>
      </p:sp>
      <p:pic>
        <p:nvPicPr>
          <p:cNvPr id="2" name="Paveikslėlis 1"/>
          <p:cNvPicPr>
            <a:picLocks noChangeAspect="1"/>
          </p:cNvPicPr>
          <p:nvPr userDrawn="1"/>
        </p:nvPicPr>
        <p:blipFill>
          <a:blip r:embed="rId30" cstate="print"/>
          <a:stretch>
            <a:fillRect/>
          </a:stretch>
        </p:blipFill>
        <p:spPr>
          <a:xfrm>
            <a:off x="11312895" y="11787391"/>
            <a:ext cx="1739621" cy="1638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20" r:id="rId2"/>
    <p:sldLayoutId id="2147483921" r:id="rId3"/>
    <p:sldLayoutId id="2147483917" r:id="rId4"/>
    <p:sldLayoutId id="2147483918" r:id="rId5"/>
    <p:sldLayoutId id="2147483927" r:id="rId6"/>
    <p:sldLayoutId id="2147483919" r:id="rId7"/>
    <p:sldLayoutId id="2147483936" r:id="rId8"/>
    <p:sldLayoutId id="2147483916" r:id="rId9"/>
    <p:sldLayoutId id="2147483939" r:id="rId10"/>
    <p:sldLayoutId id="2147483938" r:id="rId11"/>
    <p:sldLayoutId id="2147483937" r:id="rId12"/>
    <p:sldLayoutId id="2147483876" r:id="rId13"/>
    <p:sldLayoutId id="2147483922" r:id="rId14"/>
    <p:sldLayoutId id="2147483923" r:id="rId15"/>
    <p:sldLayoutId id="2147483925" r:id="rId16"/>
    <p:sldLayoutId id="2147483926" r:id="rId17"/>
    <p:sldLayoutId id="2147483924" r:id="rId18"/>
    <p:sldLayoutId id="2147483878" r:id="rId19"/>
    <p:sldLayoutId id="2147483879" r:id="rId20"/>
    <p:sldLayoutId id="2147483929" r:id="rId21"/>
    <p:sldLayoutId id="2147483933" r:id="rId22"/>
    <p:sldLayoutId id="2147483914" r:id="rId23"/>
    <p:sldLayoutId id="2147483951" r:id="rId24"/>
    <p:sldLayoutId id="2147483947" r:id="rId25"/>
    <p:sldLayoutId id="2147483950" r:id="rId26"/>
    <p:sldLayoutId id="2147483948" r:id="rId27"/>
    <p:sldLayoutId id="2147483952" r:id="rId28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hf hdr="0" ftr="0" dt="0"/>
  <p:txStyles>
    <p:titleStyle>
      <a:lvl1pPr algn="l" defTabSz="1828434" rtl="0" eaLnBrk="1" latinLnBrk="0" hangingPunct="1">
        <a:lnSpc>
          <a:spcPct val="90000"/>
        </a:lnSpc>
        <a:spcBef>
          <a:spcPct val="0"/>
        </a:spcBef>
        <a:buNone/>
        <a:defRPr lang="en-US" sz="6000" kern="1200">
          <a:solidFill>
            <a:schemeClr val="tx1"/>
          </a:solidFill>
          <a:latin typeface="Lato Light" charset="0"/>
          <a:ea typeface="Lato Light" charset="0"/>
          <a:cs typeface="Lato Light" charset="0"/>
        </a:defRPr>
      </a:lvl1pPr>
    </p:titleStyle>
    <p:bodyStyle>
      <a:lvl1pPr marL="457109" indent="-457109" algn="l" defTabSz="1828434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lang="en-US" sz="48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1pPr>
      <a:lvl2pPr marL="137132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40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2pPr>
      <a:lvl3pPr marL="2285543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6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3pPr>
      <a:lvl4pPr marL="3199760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4pPr>
      <a:lvl5pPr marL="4113977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3200" kern="1200" dirty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5pPr>
      <a:lvl6pPr marL="5028194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2411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6628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0846" indent="-457109" algn="l" defTabSz="182843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21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434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2651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68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086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5303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399520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3737" algn="l" defTabSz="1828434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320" userDrawn="1">
          <p15:clr>
            <a:srgbClr val="F26B43"/>
          </p15:clr>
        </p15:guide>
        <p15:guide id="2" pos="76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FB396F-BFD8-2E44-9DB8-4CE10E053B4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4377650" cy="1371242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2E8F52-F44C-8D44-926B-A1E5F806623C}"/>
              </a:ext>
            </a:extLst>
          </p:cNvPr>
          <p:cNvSpPr/>
          <p:nvPr/>
        </p:nvSpPr>
        <p:spPr>
          <a:xfrm>
            <a:off x="1097035" y="6709421"/>
            <a:ext cx="22557469" cy="25869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97035" y="7495006"/>
            <a:ext cx="224599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REGIONŲ MINISTERIJA</a:t>
            </a:r>
            <a:endParaRPr lang="lt-LT" sz="48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203588" y="6822705"/>
            <a:ext cx="141837" cy="2360409"/>
          </a:xfrm>
          <a:prstGeom prst="rect">
            <a:avLst/>
          </a:prstGeom>
          <a:solidFill>
            <a:srgbClr val="C401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Paveikslėlis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522" y="795130"/>
            <a:ext cx="3582684" cy="3309036"/>
          </a:xfrm>
          <a:prstGeom prst="rect">
            <a:avLst/>
          </a:prstGeom>
        </p:spPr>
      </p:pic>
      <p:sp>
        <p:nvSpPr>
          <p:cNvPr id="9" name="Teksto vietos rezervavimo ženklas 4"/>
          <p:cNvSpPr txBox="1">
            <a:spLocks/>
          </p:cNvSpPr>
          <p:nvPr/>
        </p:nvSpPr>
        <p:spPr>
          <a:xfrm>
            <a:off x="7616825" y="9804622"/>
            <a:ext cx="9144000" cy="984251"/>
          </a:xfrm>
          <a:prstGeom prst="rect">
            <a:avLst/>
          </a:prstGeom>
        </p:spPr>
        <p:txBody>
          <a:bodyPr/>
          <a:lstStyle>
            <a:lvl1pPr marL="457109" indent="-457109" algn="l" defTabSz="1828434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lang="en-US" sz="4800" kern="1200" dirty="0" smtClean="0">
                <a:solidFill>
                  <a:schemeClr val="tx1"/>
                </a:solidFill>
                <a:effectLst/>
                <a:latin typeface="Lato Light" charset="0"/>
                <a:ea typeface="Lato Light" charset="0"/>
                <a:cs typeface="Lato Light" charset="0"/>
              </a:defRPr>
            </a:lvl1pPr>
            <a:lvl2pPr marL="137132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4000" kern="1200" dirty="0" smtClean="0">
                <a:solidFill>
                  <a:schemeClr val="tx1"/>
                </a:solidFill>
                <a:effectLst/>
                <a:latin typeface="Lato Light" charset="0"/>
                <a:ea typeface="Lato Light" charset="0"/>
                <a:cs typeface="Lato Light" charset="0"/>
              </a:defRPr>
            </a:lvl2pPr>
            <a:lvl3pPr marL="2285543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3600" kern="1200" dirty="0" smtClean="0">
                <a:solidFill>
                  <a:schemeClr val="tx1"/>
                </a:solidFill>
                <a:effectLst/>
                <a:latin typeface="Lato Light" charset="0"/>
                <a:ea typeface="Lato Light" charset="0"/>
                <a:cs typeface="Lato Light" charset="0"/>
              </a:defRPr>
            </a:lvl3pPr>
            <a:lvl4pPr marL="3199760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3200" kern="1200" dirty="0" smtClean="0">
                <a:solidFill>
                  <a:schemeClr val="tx1"/>
                </a:solidFill>
                <a:effectLst/>
                <a:latin typeface="Lato Light" charset="0"/>
                <a:ea typeface="Lato Light" charset="0"/>
                <a:cs typeface="Lato Light" charset="0"/>
              </a:defRPr>
            </a:lvl4pPr>
            <a:lvl5pPr marL="4113977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3200" kern="1200" dirty="0">
                <a:solidFill>
                  <a:schemeClr val="tx1"/>
                </a:solidFill>
                <a:effectLst/>
                <a:latin typeface="Lato Light" charset="0"/>
                <a:ea typeface="Lato Light" charset="0"/>
                <a:cs typeface="Lato Light" charset="0"/>
              </a:defRPr>
            </a:lvl5pPr>
            <a:lvl6pPr marL="5028194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2411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6628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0846" indent="-457109" algn="l" defTabSz="182843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lt-LT" sz="32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Vidaus reikalų ministras </a:t>
            </a:r>
            <a:r>
              <a:rPr lang="lt-LT" sz="3200" dirty="0" err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Vladislav</a:t>
            </a:r>
            <a:r>
              <a:rPr lang="lt-LT" sz="32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lt-LT" sz="3200" dirty="0" err="1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Kondratovič</a:t>
            </a:r>
            <a:endParaRPr lang="lt-LT" sz="3200" dirty="0">
              <a:solidFill>
                <a:srgbClr val="000000"/>
              </a:solidFill>
              <a:latin typeface="+mj-lt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lt-LT" sz="3200" dirty="0">
              <a:solidFill>
                <a:srgbClr val="000000"/>
              </a:solidFill>
              <a:latin typeface="+mj-lt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lt-LT" sz="32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Jurbarkas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lt-LT" sz="32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2025-03-26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lt-LT" sz="6000" dirty="0">
              <a:solidFill>
                <a:schemeClr val="tx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21208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1F349D8-2D4E-4A60-BAFF-88BA43E20170}"/>
              </a:ext>
            </a:extLst>
          </p:cNvPr>
          <p:cNvSpPr txBox="1"/>
          <p:nvPr/>
        </p:nvSpPr>
        <p:spPr>
          <a:xfrm>
            <a:off x="0" y="486376"/>
            <a:ext cx="24377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400" b="1" dirty="0">
                <a:solidFill>
                  <a:srgbClr val="000000"/>
                </a:solidFill>
              </a:rPr>
              <a:t>PROBLEMA: NEEFEKTYVUS IR FRAGMENTUOTAS REGIONINĖS POLITIKOS VALDYMAS</a:t>
            </a:r>
            <a:endParaRPr lang="en-IN" sz="4400" b="1" dirty="0">
              <a:solidFill>
                <a:srgbClr val="000000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EC08C40-2901-407A-8083-81D9BA0A2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8726" y="1372266"/>
            <a:ext cx="7618980" cy="84614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456D53F-1251-4D68-999C-90A83B6571C3}"/>
              </a:ext>
            </a:extLst>
          </p:cNvPr>
          <p:cNvSpPr txBox="1"/>
          <p:nvPr/>
        </p:nvSpPr>
        <p:spPr>
          <a:xfrm>
            <a:off x="211014" y="2554854"/>
            <a:ext cx="6362879" cy="2332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2437730">
              <a:spcBef>
                <a:spcPct val="20000"/>
              </a:spcBef>
              <a:defRPr/>
            </a:pPr>
            <a:r>
              <a:rPr lang="lt-LT" sz="2800" b="1" dirty="0">
                <a:solidFill>
                  <a:srgbClr val="000000"/>
                </a:solidFill>
              </a:rPr>
              <a:t>Reguliavimo ir investicinių priemonių atskyrimas</a:t>
            </a:r>
          </a:p>
          <a:p>
            <a:pPr algn="r" defTabSz="2437730">
              <a:spcBef>
                <a:spcPct val="20000"/>
              </a:spcBef>
              <a:defRPr/>
            </a:pPr>
            <a:r>
              <a:rPr lang="lt-LT" sz="2800" dirty="0">
                <a:solidFill>
                  <a:srgbClr val="000000"/>
                </a:solidFill>
              </a:rPr>
              <a:t>Teritorijų planavimas, žemės naudojimas ir plėtrai skirtos investicijos – skirtingų ministerijų atsakomybė.   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9C9281-2A80-42B5-BC7A-E0F36411F9D0}"/>
              </a:ext>
            </a:extLst>
          </p:cNvPr>
          <p:cNvSpPr txBox="1"/>
          <p:nvPr/>
        </p:nvSpPr>
        <p:spPr>
          <a:xfrm>
            <a:off x="211013" y="5523986"/>
            <a:ext cx="637693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2437730">
              <a:spcBef>
                <a:spcPct val="20000"/>
              </a:spcBef>
              <a:defRPr/>
            </a:pPr>
            <a:r>
              <a:rPr lang="pt-BR" sz="2800" b="1" dirty="0">
                <a:solidFill>
                  <a:srgbClr val="000000"/>
                </a:solidFill>
                <a:latin typeface="+mj-lt"/>
              </a:rPr>
              <a:t>Dubliuojamos funkcijos ir bendros politikos trūkumas</a:t>
            </a:r>
            <a:endParaRPr lang="en-US" sz="2800" b="1" dirty="0">
              <a:solidFill>
                <a:srgbClr val="000000"/>
              </a:solidFill>
              <a:latin typeface="+mj-lt"/>
            </a:endParaRPr>
          </a:p>
          <a:p>
            <a:pPr algn="r"/>
            <a:r>
              <a:rPr lang="lt-LT" sz="2800" dirty="0">
                <a:solidFill>
                  <a:srgbClr val="000000"/>
                </a:solidFill>
              </a:rPr>
              <a:t>Dubliuojamos ministerijų funkcijos ir atsiranda nesureguliuotų politikos aspektų, už kurias aiškios atsakomybės neturi nei viena ministerija (būstas, bendruomenės, NVO, kurortai).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A47DC8B-056B-44B5-BCFA-D02DECB6C530}"/>
              </a:ext>
            </a:extLst>
          </p:cNvPr>
          <p:cNvSpPr/>
          <p:nvPr/>
        </p:nvSpPr>
        <p:spPr>
          <a:xfrm>
            <a:off x="6601199" y="2811598"/>
            <a:ext cx="291472" cy="2914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446C45D-C338-46C8-A1C1-4FAC01B39BFA}"/>
              </a:ext>
            </a:extLst>
          </p:cNvPr>
          <p:cNvSpPr/>
          <p:nvPr/>
        </p:nvSpPr>
        <p:spPr>
          <a:xfrm>
            <a:off x="6587950" y="5694732"/>
            <a:ext cx="291472" cy="2914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9DE2D0-B1F8-4E2E-9776-BBD12D93608B}"/>
              </a:ext>
            </a:extLst>
          </p:cNvPr>
          <p:cNvSpPr txBox="1"/>
          <p:nvPr/>
        </p:nvSpPr>
        <p:spPr>
          <a:xfrm>
            <a:off x="17803761" y="2554854"/>
            <a:ext cx="614648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437730">
              <a:spcBef>
                <a:spcPct val="20000"/>
              </a:spcBef>
              <a:defRPr/>
            </a:pPr>
            <a:r>
              <a:rPr lang="lt-LT" sz="2800" b="1" dirty="0">
                <a:solidFill>
                  <a:srgbClr val="000000"/>
                </a:solidFill>
                <a:latin typeface="+mj-lt"/>
              </a:rPr>
              <a:t>ES ir nacionalinių investicijų išskaidymas</a:t>
            </a:r>
            <a:endParaRPr lang="en-US" sz="2800" b="1" dirty="0">
              <a:solidFill>
                <a:srgbClr val="000000"/>
              </a:solidFill>
              <a:latin typeface="+mj-lt"/>
            </a:endParaRPr>
          </a:p>
          <a:p>
            <a:r>
              <a:rPr lang="lt-LT" sz="2800" dirty="0">
                <a:solidFill>
                  <a:srgbClr val="000000"/>
                </a:solidFill>
                <a:latin typeface="+mj-lt"/>
              </a:rPr>
              <a:t>Skirtingoms ministerijoms pavestos ES ir nacionalinės investicijos nėra pakankamai koordinuojamos, nors jų tikslai (turi būti) tie patys.</a:t>
            </a:r>
            <a:endParaRPr lang="en-US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21E391-CF96-452A-BD2C-8C91042230D4}"/>
              </a:ext>
            </a:extLst>
          </p:cNvPr>
          <p:cNvSpPr txBox="1"/>
          <p:nvPr/>
        </p:nvSpPr>
        <p:spPr>
          <a:xfrm>
            <a:off x="17803761" y="5792613"/>
            <a:ext cx="6146485" cy="27638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437730">
              <a:spcBef>
                <a:spcPct val="20000"/>
              </a:spcBef>
              <a:defRPr/>
            </a:pPr>
            <a:r>
              <a:rPr lang="lt-LT" sz="2800" b="1" dirty="0">
                <a:solidFill>
                  <a:srgbClr val="000000"/>
                </a:solidFill>
                <a:latin typeface="+mj-lt"/>
              </a:rPr>
              <a:t>Išskaidyta atsakomybė </a:t>
            </a:r>
          </a:p>
          <a:p>
            <a:pPr defTabSz="2437730">
              <a:spcBef>
                <a:spcPct val="20000"/>
              </a:spcBef>
              <a:defRPr/>
            </a:pPr>
            <a:r>
              <a:rPr lang="lt-LT" sz="2800" dirty="0">
                <a:solidFill>
                  <a:srgbClr val="000000"/>
                </a:solidFill>
                <a:latin typeface="+mj-lt"/>
              </a:rPr>
              <a:t>N</a:t>
            </a:r>
            <a:r>
              <a:rPr lang="es-ES" sz="2800" dirty="0">
                <a:solidFill>
                  <a:srgbClr val="000000"/>
                </a:solidFill>
                <a:latin typeface="+mj-lt"/>
              </a:rPr>
              <a:t>ėra vienos institucijos, kuri galėtų koordinuoti visus susijusius</a:t>
            </a:r>
            <a:r>
              <a:rPr lang="lt-LT" sz="2800" dirty="0">
                <a:solidFill>
                  <a:srgbClr val="000000"/>
                </a:solidFill>
                <a:latin typeface="+mj-lt"/>
              </a:rPr>
              <a:t> teritorijų vystymo</a:t>
            </a:r>
            <a:r>
              <a:rPr lang="es-ES" sz="2800" dirty="0">
                <a:solidFill>
                  <a:srgbClr val="000000"/>
                </a:solidFill>
                <a:latin typeface="+mj-lt"/>
              </a:rPr>
              <a:t> procesus</a:t>
            </a:r>
            <a:r>
              <a:rPr lang="lt-LT" sz="2800" dirty="0">
                <a:solidFill>
                  <a:srgbClr val="000000"/>
                </a:solidFill>
                <a:latin typeface="+mj-lt"/>
              </a:rPr>
              <a:t> (teritorijų planavimas, viešasis transportas, būstas ir investicijos į infrastruktūrą).</a:t>
            </a:r>
            <a:endParaRPr lang="en-US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B5C6A14-84F4-4403-8B54-BCAE3201410C}"/>
              </a:ext>
            </a:extLst>
          </p:cNvPr>
          <p:cNvSpPr/>
          <p:nvPr/>
        </p:nvSpPr>
        <p:spPr>
          <a:xfrm>
            <a:off x="17471731" y="2811598"/>
            <a:ext cx="291472" cy="2914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N" sz="28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856DED9-FD21-48BB-8562-5A173EBBB312}"/>
              </a:ext>
            </a:extLst>
          </p:cNvPr>
          <p:cNvSpPr/>
          <p:nvPr/>
        </p:nvSpPr>
        <p:spPr>
          <a:xfrm>
            <a:off x="17471731" y="6016343"/>
            <a:ext cx="291472" cy="2914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N" sz="28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9C9281-2A80-42B5-BC7A-E0F36411F9D0}"/>
              </a:ext>
            </a:extLst>
          </p:cNvPr>
          <p:cNvSpPr txBox="1"/>
          <p:nvPr/>
        </p:nvSpPr>
        <p:spPr>
          <a:xfrm>
            <a:off x="-27305" y="9476866"/>
            <a:ext cx="65879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2437730">
              <a:spcBef>
                <a:spcPct val="20000"/>
              </a:spcBef>
              <a:defRPr/>
            </a:pPr>
            <a:r>
              <a:rPr lang="lt-LT" sz="2800" b="1" dirty="0">
                <a:solidFill>
                  <a:srgbClr val="000000"/>
                </a:solidFill>
                <a:latin typeface="+mj-lt"/>
              </a:rPr>
              <a:t>Nepakankamas NVO, partnerių įtraukimas ir palaikymas</a:t>
            </a:r>
            <a:endParaRPr lang="en-US" sz="2800" b="1" dirty="0">
              <a:solidFill>
                <a:srgbClr val="000000"/>
              </a:solidFill>
              <a:latin typeface="+mj-lt"/>
            </a:endParaRPr>
          </a:p>
          <a:p>
            <a:pPr algn="r"/>
            <a:r>
              <a:rPr lang="lt-LT" sz="2800" dirty="0">
                <a:solidFill>
                  <a:srgbClr val="000000"/>
                </a:solidFill>
                <a:latin typeface="+mj-lt"/>
              </a:rPr>
              <a:t>NVO ir socialiniai partneriams nesudarytos sąlygos prisidėti prie regionų plėtros tiek, kiek jie galėtų.</a:t>
            </a:r>
            <a:endParaRPr lang="en-US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2" name="Oval 18">
            <a:extLst>
              <a:ext uri="{FF2B5EF4-FFF2-40B4-BE49-F238E27FC236}">
                <a16:creationId xmlns:a16="http://schemas.microsoft.com/office/drawing/2014/main" id="{D446C45D-C338-46C8-A1C1-4FAC01B39BFA}"/>
              </a:ext>
            </a:extLst>
          </p:cNvPr>
          <p:cNvSpPr/>
          <p:nvPr/>
        </p:nvSpPr>
        <p:spPr>
          <a:xfrm>
            <a:off x="6587950" y="9700596"/>
            <a:ext cx="291472" cy="2914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D21E391-CF96-452A-BD2C-8C91042230D4}"/>
              </a:ext>
            </a:extLst>
          </p:cNvPr>
          <p:cNvSpPr txBox="1"/>
          <p:nvPr/>
        </p:nvSpPr>
        <p:spPr>
          <a:xfrm>
            <a:off x="17817010" y="9410120"/>
            <a:ext cx="613323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437730">
              <a:spcBef>
                <a:spcPct val="20000"/>
              </a:spcBef>
              <a:defRPr/>
            </a:pPr>
            <a:r>
              <a:rPr lang="lt-LT" sz="2800" b="1" dirty="0">
                <a:solidFill>
                  <a:srgbClr val="000000"/>
                </a:solidFill>
                <a:latin typeface="+mj-lt"/>
              </a:rPr>
              <a:t>Nepakankamas dėmesys specifinėms teritorijoms</a:t>
            </a:r>
            <a:endParaRPr lang="en-US" sz="2800" b="1" dirty="0">
              <a:solidFill>
                <a:srgbClr val="000000"/>
              </a:solidFill>
              <a:latin typeface="+mj-lt"/>
            </a:endParaRPr>
          </a:p>
          <a:p>
            <a:r>
              <a:rPr lang="lt-LT" sz="2800" dirty="0">
                <a:solidFill>
                  <a:srgbClr val="000000"/>
                </a:solidFill>
                <a:latin typeface="+mj-lt"/>
              </a:rPr>
              <a:t>Kaimo, kurortų ir kurortinių  teritorijų, miestų plėtros politika formuojama „viskas tinka visiems“ principu. Kaimo plėtra - tik žemės ūkio, kurortai – turizmo, miestai – statybų dalis.</a:t>
            </a:r>
            <a:endParaRPr lang="en-US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4" name="Oval 18">
            <a:extLst>
              <a:ext uri="{FF2B5EF4-FFF2-40B4-BE49-F238E27FC236}">
                <a16:creationId xmlns:a16="http://schemas.microsoft.com/office/drawing/2014/main" id="{D446C45D-C338-46C8-A1C1-4FAC01B39BFA}"/>
              </a:ext>
            </a:extLst>
          </p:cNvPr>
          <p:cNvSpPr/>
          <p:nvPr/>
        </p:nvSpPr>
        <p:spPr>
          <a:xfrm>
            <a:off x="17468262" y="9542258"/>
            <a:ext cx="291472" cy="2914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IN" sz="280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D21E391-CF96-452A-BD2C-8C91042230D4}"/>
              </a:ext>
            </a:extLst>
          </p:cNvPr>
          <p:cNvSpPr txBox="1"/>
          <p:nvPr/>
        </p:nvSpPr>
        <p:spPr>
          <a:xfrm>
            <a:off x="8800227" y="9542258"/>
            <a:ext cx="8668035" cy="2332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437730">
              <a:spcBef>
                <a:spcPct val="20000"/>
              </a:spcBef>
              <a:defRPr/>
            </a:pPr>
            <a:r>
              <a:rPr lang="lt-LT" sz="2800" b="1" dirty="0">
                <a:solidFill>
                  <a:srgbClr val="000000"/>
                </a:solidFill>
                <a:latin typeface="+mj-lt"/>
              </a:rPr>
              <a:t>Didėjantys regioniniai skirtumai ir jų sprendimų trūkumas</a:t>
            </a:r>
          </a:p>
          <a:p>
            <a:pPr defTabSz="2437730">
              <a:spcBef>
                <a:spcPct val="20000"/>
              </a:spcBef>
              <a:defRPr/>
            </a:pPr>
            <a:r>
              <a:rPr lang="lt-LT" sz="2800" dirty="0">
                <a:solidFill>
                  <a:srgbClr val="000000"/>
                </a:solidFill>
                <a:latin typeface="+mj-lt"/>
              </a:rPr>
              <a:t>Nėra ministerijos, kuri turėtų aiškią atsakomybę formuojant regioninę politiką, sprendžiančią regionų iššūkius kompleksiškai.</a:t>
            </a:r>
            <a:endParaRPr lang="en-US" sz="2800"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6" name="Oval 18">
            <a:extLst>
              <a:ext uri="{FF2B5EF4-FFF2-40B4-BE49-F238E27FC236}">
                <a16:creationId xmlns:a16="http://schemas.microsoft.com/office/drawing/2014/main" id="{D446C45D-C338-46C8-A1C1-4FAC01B39BFA}"/>
              </a:ext>
            </a:extLst>
          </p:cNvPr>
          <p:cNvSpPr/>
          <p:nvPr/>
        </p:nvSpPr>
        <p:spPr>
          <a:xfrm>
            <a:off x="8433168" y="9715187"/>
            <a:ext cx="291472" cy="2914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80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0072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0EA99DD-D627-63EA-1AC4-EFBA19BE5B71}"/>
              </a:ext>
            </a:extLst>
          </p:cNvPr>
          <p:cNvSpPr txBox="1"/>
          <p:nvPr/>
        </p:nvSpPr>
        <p:spPr>
          <a:xfrm>
            <a:off x="2590800" y="609458"/>
            <a:ext cx="19671056" cy="2463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STEIGIMO TIKSLAS </a:t>
            </a:r>
            <a:r>
              <a:rPr lang="lt-LT" sz="4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4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lt-LT" sz="4800" b="1" dirty="0">
                <a:solidFill>
                  <a:srgbClr val="000000"/>
                </a:solidFill>
              </a:rPr>
              <a:t>SUJUNGTI ĮVAIRIŲ VALDYMO SRIČIŲ PLĖTROS TIKSLUS IR PRIEMONES, UŽTIKRINANT TOLYGIĄ REGIONŲ PLĖTRĄ IR GYVENIMO KOKYBĖS GERINIMĄ</a:t>
            </a:r>
            <a:endParaRPr lang="lt-LT" sz="48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713C6D-9D4B-8B3A-45D2-2228F757ABE9}"/>
              </a:ext>
            </a:extLst>
          </p:cNvPr>
          <p:cNvSpPr txBox="1"/>
          <p:nvPr/>
        </p:nvSpPr>
        <p:spPr>
          <a:xfrm>
            <a:off x="20797" y="3347999"/>
            <a:ext cx="24377649" cy="816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400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VEIKIMO </a:t>
            </a:r>
            <a:r>
              <a:rPr lang="lt-LT" sz="4400" b="1" dirty="0">
                <a:solidFill>
                  <a:srgbClr val="0070C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PRINCIPAI:</a:t>
            </a:r>
          </a:p>
        </p:txBody>
      </p:sp>
      <p:grpSp>
        <p:nvGrpSpPr>
          <p:cNvPr id="24" name="Grupė 23">
            <a:extLst>
              <a:ext uri="{FF2B5EF4-FFF2-40B4-BE49-F238E27FC236}">
                <a16:creationId xmlns:a16="http://schemas.microsoft.com/office/drawing/2014/main" id="{C34F01C6-E5BE-A85F-20F4-A56D5227C627}"/>
              </a:ext>
            </a:extLst>
          </p:cNvPr>
          <p:cNvGrpSpPr/>
          <p:nvPr/>
        </p:nvGrpSpPr>
        <p:grpSpPr>
          <a:xfrm>
            <a:off x="703385" y="4440000"/>
            <a:ext cx="5731900" cy="7851647"/>
            <a:chOff x="832811" y="5508493"/>
            <a:chExt cx="5305421" cy="8279550"/>
          </a:xfrm>
        </p:grpSpPr>
        <p:sp>
          <p:nvSpPr>
            <p:cNvPr id="10" name="Suapvalintas stačiakampis 20">
              <a:extLst>
                <a:ext uri="{FF2B5EF4-FFF2-40B4-BE49-F238E27FC236}">
                  <a16:creationId xmlns:a16="http://schemas.microsoft.com/office/drawing/2014/main" id="{98060CB0-8DBA-EFF6-43D6-5716AFFDDDAC}"/>
                </a:ext>
              </a:extLst>
            </p:cNvPr>
            <p:cNvSpPr/>
            <p:nvPr/>
          </p:nvSpPr>
          <p:spPr>
            <a:xfrm>
              <a:off x="832811" y="5508493"/>
              <a:ext cx="5305421" cy="8279550"/>
            </a:xfrm>
            <a:prstGeom prst="roundRect">
              <a:avLst/>
            </a:prstGeom>
            <a:noFill/>
            <a:ln w="508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617A24D-E2E7-62A8-225D-F528AC9E2A42}"/>
                </a:ext>
              </a:extLst>
            </p:cNvPr>
            <p:cNvSpPr txBox="1"/>
            <p:nvPr/>
          </p:nvSpPr>
          <p:spPr>
            <a:xfrm>
              <a:off x="1142526" y="5688307"/>
              <a:ext cx="4995706" cy="78040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lvl="0" indent="-342900" algn="ctr">
                <a:lnSpc>
                  <a:spcPct val="107000"/>
                </a:lnSpc>
                <a:spcAft>
                  <a:spcPts val="1800"/>
                </a:spcAft>
                <a:tabLst>
                  <a:tab pos="457200" algn="l"/>
                </a:tabLst>
              </a:pPr>
              <a:r>
                <a:rPr lang="lt-LT" sz="2800" b="1" dirty="0">
                  <a:solidFill>
                    <a:srgbClr val="002060"/>
                  </a:solidFill>
                  <a:latin typeface="+mj-lt"/>
                </a:rPr>
                <a:t>Investicijų politika pagal regionų strategijas:</a:t>
              </a:r>
            </a:p>
            <a:p>
              <a:pPr algn="ctr">
                <a:spcAft>
                  <a:spcPts val="1200"/>
                </a:spcAft>
              </a:pPr>
              <a:r>
                <a:rPr lang="lt-LT" sz="2400" dirty="0">
                  <a:solidFill>
                    <a:srgbClr val="000000"/>
                  </a:solidFill>
                </a:rPr>
                <a:t>- </a:t>
              </a:r>
              <a:r>
                <a:rPr lang="lt-LT" sz="2400" b="1" dirty="0">
                  <a:solidFill>
                    <a:srgbClr val="000000"/>
                  </a:solidFill>
                </a:rPr>
                <a:t>Vienas asignavimų valdytojas</a:t>
              </a:r>
              <a:r>
                <a:rPr lang="lt-LT" sz="2400" dirty="0">
                  <a:solidFill>
                    <a:srgbClr val="000000"/>
                  </a:solidFill>
                </a:rPr>
                <a:t>, b</a:t>
              </a:r>
              <a:r>
                <a:rPr lang="en-US" sz="2400" dirty="0" err="1">
                  <a:solidFill>
                    <a:srgbClr val="000000"/>
                  </a:solidFill>
                </a:rPr>
                <a:t>endros</a:t>
              </a:r>
              <a:r>
                <a:rPr lang="en-US" sz="2400" dirty="0">
                  <a:solidFill>
                    <a:srgbClr val="000000"/>
                  </a:solidFill>
                </a:rPr>
                <a:t> </a:t>
              </a:r>
              <a:r>
                <a:rPr lang="lt-LT" sz="2400" dirty="0">
                  <a:solidFill>
                    <a:srgbClr val="000000"/>
                  </a:solidFill>
                </a:rPr>
                <a:t>taisyklės ir finansavimo sąlygos visai RPP</a:t>
              </a:r>
              <a:endParaRPr lang="en-US" sz="2400" dirty="0">
                <a:solidFill>
                  <a:srgbClr val="000000"/>
                </a:solidFill>
              </a:endParaRPr>
            </a:p>
            <a:p>
              <a:pPr algn="ctr">
                <a:spcAft>
                  <a:spcPts val="1200"/>
                </a:spcAft>
              </a:pPr>
              <a:r>
                <a:rPr lang="lt-LT" sz="2400" dirty="0">
                  <a:solidFill>
                    <a:srgbClr val="000000"/>
                  </a:solidFill>
                </a:rPr>
                <a:t>- Ne tik ES, bet ir nacionalinėmis lėšomis finansuojamos regioninės politikos priemonės, </a:t>
              </a:r>
              <a:r>
                <a:rPr lang="lt-LT" sz="2400" b="1" dirty="0">
                  <a:solidFill>
                    <a:srgbClr val="000000"/>
                  </a:solidFill>
                </a:rPr>
                <a:t>daugiau lankstumo</a:t>
              </a:r>
              <a:endParaRPr lang="en-US" sz="2400" dirty="0">
                <a:solidFill>
                  <a:srgbClr val="000000"/>
                </a:solidFill>
              </a:endParaRPr>
            </a:p>
            <a:p>
              <a:pPr algn="ctr">
                <a:spcAft>
                  <a:spcPts val="1200"/>
                </a:spcAft>
              </a:pPr>
              <a:r>
                <a:rPr lang="lt-LT" sz="2400" dirty="0">
                  <a:solidFill>
                    <a:srgbClr val="000000"/>
                  </a:solidFill>
                </a:rPr>
                <a:t>- Atstovas derybose dėl ES finansinių programų, siekiant regionų potencialo ir savarankiškumo stiprinimo;</a:t>
              </a:r>
              <a:endParaRPr lang="en-US" sz="2400" dirty="0">
                <a:solidFill>
                  <a:srgbClr val="000000"/>
                </a:solidFill>
              </a:endParaRPr>
            </a:p>
            <a:p>
              <a:pPr algn="ctr">
                <a:spcAft>
                  <a:spcPts val="1200"/>
                </a:spcAft>
              </a:pPr>
              <a:r>
                <a:rPr lang="lt-LT" sz="2400" dirty="0">
                  <a:solidFill>
                    <a:srgbClr val="000000"/>
                  </a:solidFill>
                </a:rPr>
                <a:t>- Priemonės </a:t>
              </a:r>
              <a:r>
                <a:rPr lang="lt-LT" sz="2400" b="1" dirty="0">
                  <a:solidFill>
                    <a:srgbClr val="000000"/>
                  </a:solidFill>
                </a:rPr>
                <a:t>„iš apačios“, </a:t>
              </a:r>
              <a:r>
                <a:rPr lang="lt-LT" sz="2400" dirty="0">
                  <a:solidFill>
                    <a:srgbClr val="000000"/>
                  </a:solidFill>
                </a:rPr>
                <a:t>atsižvelgiant į Lietuvos regionų įvairovę;</a:t>
              </a:r>
              <a:endParaRPr lang="en-US" sz="2400" dirty="0">
                <a:solidFill>
                  <a:srgbClr val="000000"/>
                </a:solidFill>
              </a:endParaRPr>
            </a:p>
            <a:p>
              <a:pPr algn="ctr">
                <a:spcAft>
                  <a:spcPts val="1200"/>
                </a:spcAft>
              </a:pPr>
              <a:r>
                <a:rPr lang="lt-LT" sz="2400" dirty="0">
                  <a:solidFill>
                    <a:srgbClr val="000000"/>
                  </a:solidFill>
                </a:rPr>
                <a:t>- Įgalinamos regionų plėtros tarybos, didinami jų ištekliai ir kompetencijos</a:t>
              </a:r>
            </a:p>
          </p:txBody>
        </p:sp>
      </p:grpSp>
      <p:grpSp>
        <p:nvGrpSpPr>
          <p:cNvPr id="25" name="Grupė 24">
            <a:extLst>
              <a:ext uri="{FF2B5EF4-FFF2-40B4-BE49-F238E27FC236}">
                <a16:creationId xmlns:a16="http://schemas.microsoft.com/office/drawing/2014/main" id="{F52DD3FB-545B-C678-B16A-5AB5CCD017EF}"/>
              </a:ext>
            </a:extLst>
          </p:cNvPr>
          <p:cNvGrpSpPr/>
          <p:nvPr/>
        </p:nvGrpSpPr>
        <p:grpSpPr>
          <a:xfrm>
            <a:off x="7207829" y="4440000"/>
            <a:ext cx="5312417" cy="8358704"/>
            <a:chOff x="7757456" y="4971931"/>
            <a:chExt cx="4778779" cy="9471840"/>
          </a:xfrm>
        </p:grpSpPr>
        <p:sp>
          <p:nvSpPr>
            <p:cNvPr id="12" name="Suapvalintas stačiakampis 20">
              <a:extLst>
                <a:ext uri="{FF2B5EF4-FFF2-40B4-BE49-F238E27FC236}">
                  <a16:creationId xmlns:a16="http://schemas.microsoft.com/office/drawing/2014/main" id="{37248D0B-977B-A86C-6F9E-5918E1212E97}"/>
                </a:ext>
              </a:extLst>
            </p:cNvPr>
            <p:cNvSpPr/>
            <p:nvPr/>
          </p:nvSpPr>
          <p:spPr>
            <a:xfrm>
              <a:off x="7790752" y="4971931"/>
              <a:ext cx="4745483" cy="8283286"/>
            </a:xfrm>
            <a:prstGeom prst="roundRect">
              <a:avLst/>
            </a:prstGeom>
            <a:noFill/>
            <a:ln w="508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E9DDFEB-3A8B-1498-77AB-FE4B119BE01E}"/>
                </a:ext>
              </a:extLst>
            </p:cNvPr>
            <p:cNvSpPr txBox="1"/>
            <p:nvPr/>
          </p:nvSpPr>
          <p:spPr>
            <a:xfrm>
              <a:off x="7757456" y="5331818"/>
              <a:ext cx="4778779" cy="91119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lvl="0" indent="-342900" algn="ctr">
                <a:lnSpc>
                  <a:spcPct val="107000"/>
                </a:lnSpc>
                <a:spcAft>
                  <a:spcPts val="1800"/>
                </a:spcAft>
                <a:tabLst>
                  <a:tab pos="457200" algn="l"/>
                </a:tabLst>
              </a:pPr>
              <a:r>
                <a:rPr lang="lt-LT" sz="2800" b="1" dirty="0">
                  <a:solidFill>
                    <a:srgbClr val="002060"/>
                  </a:solidFill>
                  <a:latin typeface="+mj-lt"/>
                </a:rPr>
                <a:t>Horizontali politika:</a:t>
              </a:r>
            </a:p>
            <a:p>
              <a:pPr marL="95250" lvl="1" algn="ctr">
                <a:lnSpc>
                  <a:spcPct val="107000"/>
                </a:lnSpc>
                <a:spcAft>
                  <a:spcPts val="1200"/>
                </a:spcAft>
                <a:buSzPts val="1000"/>
                <a:tabLst>
                  <a:tab pos="457200" algn="l"/>
                </a:tabLst>
              </a:pPr>
              <a:r>
                <a:rPr lang="lt-LT" sz="2400" dirty="0">
                  <a:solidFill>
                    <a:srgbClr val="000000"/>
                  </a:solidFill>
                  <a:ea typeface="Lato" panose="020F0502020204030203" pitchFamily="34" charset="0"/>
                  <a:cs typeface="Lato" panose="020F0502020204030203" pitchFamily="34" charset="0"/>
                </a:rPr>
                <a:t>- </a:t>
              </a:r>
              <a:r>
                <a:rPr lang="lt-LT" sz="2400" b="1" dirty="0">
                  <a:solidFill>
                    <a:srgbClr val="000000"/>
                  </a:solidFill>
                  <a:ea typeface="Lato" panose="020F0502020204030203" pitchFamily="34" charset="0"/>
                  <a:cs typeface="Lato" panose="020F0502020204030203" pitchFamily="34" charset="0"/>
                </a:rPr>
                <a:t>Visa atsakomybė </a:t>
              </a:r>
              <a:r>
                <a:rPr lang="lt-LT" sz="2400" dirty="0">
                  <a:solidFill>
                    <a:srgbClr val="000000"/>
                  </a:solidFill>
                  <a:ea typeface="Lato" panose="020F0502020204030203" pitchFamily="34" charset="0"/>
                  <a:cs typeface="Lato" panose="020F0502020204030203" pitchFamily="34" charset="0"/>
                </a:rPr>
                <a:t>formuojant politiką horizontaliose ir su teritorijų vystymu tiesiogiai susijusiose valdymo srityse</a:t>
              </a:r>
            </a:p>
            <a:p>
              <a:pPr marL="95250" lvl="1" algn="ctr">
                <a:lnSpc>
                  <a:spcPct val="107000"/>
                </a:lnSpc>
                <a:spcAft>
                  <a:spcPts val="1200"/>
                </a:spcAft>
                <a:buSzPts val="1000"/>
                <a:tabLst>
                  <a:tab pos="457200" algn="l"/>
                </a:tabLst>
              </a:pPr>
              <a:r>
                <a:rPr lang="lt-LT" sz="2400" dirty="0">
                  <a:solidFill>
                    <a:srgbClr val="000000"/>
                  </a:solidFill>
                  <a:ea typeface="Lato" panose="020F0502020204030203" pitchFamily="34" charset="0"/>
                  <a:cs typeface="Lato" panose="020F0502020204030203" pitchFamily="34" charset="0"/>
                </a:rPr>
                <a:t>- koordinatoriaus vaidmuo „šakinėse“ valdymo srityse, užtikrinant jų teigimą įtaką regionų plėtrai</a:t>
              </a:r>
            </a:p>
            <a:p>
              <a:pPr marL="95250" lvl="1" algn="ctr">
                <a:lnSpc>
                  <a:spcPct val="107000"/>
                </a:lnSpc>
                <a:spcAft>
                  <a:spcPts val="1200"/>
                </a:spcAft>
                <a:buSzPts val="1000"/>
                <a:tabLst>
                  <a:tab pos="457200" algn="l"/>
                </a:tabLst>
              </a:pPr>
              <a:r>
                <a:rPr lang="lt-LT" sz="2400" dirty="0">
                  <a:solidFill>
                    <a:srgbClr val="000000"/>
                  </a:solidFill>
                  <a:ea typeface="Lato" panose="020F0502020204030203" pitchFamily="34" charset="0"/>
                  <a:cs typeface="Lato" panose="020F0502020204030203" pitchFamily="34" charset="0"/>
                </a:rPr>
                <a:t>- </a:t>
              </a:r>
              <a:r>
                <a:rPr lang="lt-LT" sz="2400" b="1" dirty="0">
                  <a:solidFill>
                    <a:srgbClr val="000000"/>
                  </a:solidFill>
                  <a:ea typeface="Lato" panose="020F0502020204030203" pitchFamily="34" charset="0"/>
                  <a:cs typeface="Lato" panose="020F0502020204030203" pitchFamily="34" charset="0"/>
                </a:rPr>
                <a:t>pilietinės visuomenės įtraukimas </a:t>
              </a:r>
              <a:r>
                <a:rPr lang="lt-LT" sz="2400" dirty="0">
                  <a:solidFill>
                    <a:srgbClr val="000000"/>
                  </a:solidFill>
                  <a:ea typeface="Lato" panose="020F0502020204030203" pitchFamily="34" charset="0"/>
                  <a:cs typeface="Lato" panose="020F0502020204030203" pitchFamily="34" charset="0"/>
                </a:rPr>
                <a:t>į vietos reikalų sprendimą ir regionų plėtros planavimo procesus</a:t>
              </a:r>
            </a:p>
            <a:p>
              <a:pPr marL="95250" lvl="1" algn="ctr">
                <a:lnSpc>
                  <a:spcPct val="107000"/>
                </a:lnSpc>
                <a:spcAft>
                  <a:spcPts val="1200"/>
                </a:spcAft>
                <a:buSzPts val="1000"/>
                <a:tabLst>
                  <a:tab pos="457200" algn="l"/>
                </a:tabLst>
              </a:pPr>
              <a:r>
                <a:rPr lang="lt-LT" sz="2400" dirty="0">
                  <a:solidFill>
                    <a:srgbClr val="000000"/>
                  </a:solidFill>
                  <a:ea typeface="Lato" panose="020F0502020204030203" pitchFamily="34" charset="0"/>
                  <a:cs typeface="Lato" panose="020F0502020204030203" pitchFamily="34" charset="0"/>
                </a:rPr>
                <a:t>- Metodinė pagalba ministerijoms, savivaldybėms, regionų plėtros taryboms ir pilietinės visuomenės organizacijoms</a:t>
              </a:r>
            </a:p>
            <a:p>
              <a:pPr marL="95250" lvl="1">
                <a:lnSpc>
                  <a:spcPct val="107000"/>
                </a:lnSpc>
                <a:spcAft>
                  <a:spcPts val="1200"/>
                </a:spcAft>
                <a:buSzPts val="1000"/>
                <a:tabLst>
                  <a:tab pos="457200" algn="l"/>
                </a:tabLst>
              </a:pPr>
              <a:endParaRPr lang="lt-LT" sz="2600" dirty="0">
                <a:solidFill>
                  <a:srgbClr val="00000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 marL="342900" lvl="0" indent="-342900" algn="just">
                <a:lnSpc>
                  <a:spcPct val="107000"/>
                </a:lnSpc>
                <a:spcAft>
                  <a:spcPts val="800"/>
                </a:spcAft>
                <a:tabLst>
                  <a:tab pos="457200" algn="l"/>
                </a:tabLst>
              </a:pPr>
              <a:endParaRPr lang="lt-LT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" name="Grupė 25">
            <a:extLst>
              <a:ext uri="{FF2B5EF4-FFF2-40B4-BE49-F238E27FC236}">
                <a16:creationId xmlns:a16="http://schemas.microsoft.com/office/drawing/2014/main" id="{B6E95633-3C48-EF46-036A-647BA8915578}"/>
              </a:ext>
            </a:extLst>
          </p:cNvPr>
          <p:cNvGrpSpPr/>
          <p:nvPr/>
        </p:nvGrpSpPr>
        <p:grpSpPr>
          <a:xfrm>
            <a:off x="13221396" y="4453468"/>
            <a:ext cx="5013850" cy="7838179"/>
            <a:chOff x="13679712" y="4971930"/>
            <a:chExt cx="4346827" cy="6226181"/>
          </a:xfrm>
        </p:grpSpPr>
        <p:sp>
          <p:nvSpPr>
            <p:cNvPr id="9" name="Suapvalintas stačiakampis 20">
              <a:extLst>
                <a:ext uri="{FF2B5EF4-FFF2-40B4-BE49-F238E27FC236}">
                  <a16:creationId xmlns:a16="http://schemas.microsoft.com/office/drawing/2014/main" id="{7BF5B5E0-2013-2ED8-A275-0B229D595FBD}"/>
                </a:ext>
              </a:extLst>
            </p:cNvPr>
            <p:cNvSpPr/>
            <p:nvPr/>
          </p:nvSpPr>
          <p:spPr>
            <a:xfrm>
              <a:off x="13679712" y="4971930"/>
              <a:ext cx="4346827" cy="6134160"/>
            </a:xfrm>
            <a:prstGeom prst="roundRect">
              <a:avLst/>
            </a:prstGeom>
            <a:noFill/>
            <a:ln w="508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4E71868-DCBA-96D6-1C13-D624F0897B2F}"/>
                </a:ext>
              </a:extLst>
            </p:cNvPr>
            <p:cNvSpPr txBox="1"/>
            <p:nvPr/>
          </p:nvSpPr>
          <p:spPr>
            <a:xfrm>
              <a:off x="13760114" y="5328309"/>
              <a:ext cx="4266425" cy="58698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lvl="0" indent="-342900" algn="ctr">
                <a:lnSpc>
                  <a:spcPct val="107000"/>
                </a:lnSpc>
                <a:spcAft>
                  <a:spcPts val="1800"/>
                </a:spcAft>
                <a:tabLst>
                  <a:tab pos="457200" algn="l"/>
                </a:tabLst>
              </a:pPr>
              <a:r>
                <a:rPr lang="lt-LT" sz="2800" b="1" dirty="0">
                  <a:solidFill>
                    <a:srgbClr val="002060"/>
                  </a:solidFill>
                  <a:latin typeface="+mj-lt"/>
                </a:rPr>
                <a:t>Vietovei jautri politika:</a:t>
              </a:r>
            </a:p>
            <a:p>
              <a:pPr algn="ctr">
                <a:spcAft>
                  <a:spcPts val="1200"/>
                </a:spcAft>
              </a:pPr>
              <a:r>
                <a:rPr lang="lt-LT" sz="2400" dirty="0">
                  <a:solidFill>
                    <a:srgbClr val="000000"/>
                  </a:solidFill>
                </a:rPr>
                <a:t>- Teisinis reglamentavimas ir finansavimas, įverti</a:t>
              </a:r>
              <a:r>
                <a:rPr lang="en-US" sz="2400" dirty="0" err="1">
                  <a:solidFill>
                    <a:srgbClr val="000000"/>
                  </a:solidFill>
                </a:rPr>
                <a:t>na</a:t>
              </a:r>
              <a:r>
                <a:rPr lang="lt-LT" sz="2400">
                  <a:solidFill>
                    <a:srgbClr val="000000"/>
                  </a:solidFill>
                </a:rPr>
                <a:t>n</a:t>
              </a:r>
              <a:r>
                <a:rPr lang="en-US" sz="2400">
                  <a:solidFill>
                    <a:srgbClr val="000000"/>
                  </a:solidFill>
                </a:rPr>
                <a:t>t</a:t>
              </a:r>
              <a:r>
                <a:rPr lang="lt-LT" sz="2400" dirty="0">
                  <a:solidFill>
                    <a:srgbClr val="000000"/>
                  </a:solidFill>
                </a:rPr>
                <a:t> miesto, priemiesčio, kaimo vietovių, kurortų ir kitų </a:t>
              </a:r>
              <a:r>
                <a:rPr lang="lt-LT" sz="2400" b="1" dirty="0">
                  <a:solidFill>
                    <a:srgbClr val="000000"/>
                  </a:solidFill>
                </a:rPr>
                <a:t>teritorijų ypatumus</a:t>
              </a:r>
              <a:r>
                <a:rPr lang="en-US" sz="2400" b="1" dirty="0">
                  <a:solidFill>
                    <a:srgbClr val="000000"/>
                  </a:solidFill>
                </a:rPr>
                <a:t> </a:t>
              </a:r>
              <a:r>
                <a:rPr lang="en-US" sz="2400" dirty="0">
                  <a:solidFill>
                    <a:srgbClr val="000000"/>
                  </a:solidFill>
                </a:rPr>
                <a:t>(</a:t>
              </a:r>
              <a:r>
                <a:rPr lang="lt-LT" sz="2400" dirty="0">
                  <a:solidFill>
                    <a:srgbClr val="000000"/>
                  </a:solidFill>
                </a:rPr>
                <a:t>tokiose srityse, kaip būstas, keleivių vežimas, žemės tvarkymas ir administravimas</a:t>
              </a:r>
              <a:r>
                <a:rPr lang="en-US" sz="2400" dirty="0">
                  <a:solidFill>
                    <a:srgbClr val="000000"/>
                  </a:solidFill>
                </a:rPr>
                <a:t>)</a:t>
              </a:r>
            </a:p>
            <a:p>
              <a:pPr algn="ctr">
                <a:spcAft>
                  <a:spcPts val="1200"/>
                </a:spcAft>
              </a:pPr>
              <a:r>
                <a:rPr lang="lt-LT" sz="2400" dirty="0">
                  <a:solidFill>
                    <a:srgbClr val="000000"/>
                  </a:solidFill>
                </a:rPr>
                <a:t>- </a:t>
              </a:r>
              <a:r>
                <a:rPr lang="en-US" sz="2400" dirty="0">
                  <a:solidFill>
                    <a:srgbClr val="000000"/>
                  </a:solidFill>
                </a:rPr>
                <a:t>V</a:t>
              </a:r>
              <a:r>
                <a:rPr lang="lt-LT" sz="2400" dirty="0" err="1">
                  <a:solidFill>
                    <a:srgbClr val="000000"/>
                  </a:solidFill>
                </a:rPr>
                <a:t>ieninga</a:t>
              </a:r>
              <a:r>
                <a:rPr lang="lt-LT" sz="2400" dirty="0">
                  <a:solidFill>
                    <a:srgbClr val="000000"/>
                  </a:solidFill>
                </a:rPr>
                <a:t> </a:t>
              </a:r>
              <a:r>
                <a:rPr lang="lt-LT" sz="2400" b="1" dirty="0">
                  <a:solidFill>
                    <a:srgbClr val="000000"/>
                  </a:solidFill>
                </a:rPr>
                <a:t>miestų plėtros </a:t>
              </a:r>
              <a:r>
                <a:rPr lang="lt-LT" sz="2400" dirty="0">
                  <a:solidFill>
                    <a:srgbClr val="000000"/>
                  </a:solidFill>
                </a:rPr>
                <a:t>politika</a:t>
              </a:r>
            </a:p>
            <a:p>
              <a:pPr algn="ctr">
                <a:spcAft>
                  <a:spcPts val="1200"/>
                </a:spcAft>
              </a:pPr>
              <a:r>
                <a:rPr lang="lt-LT" sz="2400" dirty="0">
                  <a:solidFill>
                    <a:srgbClr val="000000"/>
                  </a:solidFill>
                </a:rPr>
                <a:t>- Regioninių skirtumų mažinimas, skatinant visapusišką </a:t>
              </a:r>
              <a:r>
                <a:rPr lang="lt-LT" sz="2400" b="1" dirty="0">
                  <a:solidFill>
                    <a:srgbClr val="000000"/>
                  </a:solidFill>
                </a:rPr>
                <a:t>kaimo vietovių plėtrą ir remiant kaimo bendruomenes</a:t>
              </a:r>
            </a:p>
            <a:p>
              <a:pPr algn="ctr">
                <a:spcAft>
                  <a:spcPts val="1200"/>
                </a:spcAft>
              </a:pPr>
              <a:r>
                <a:rPr lang="lt-LT" sz="2400" dirty="0">
                  <a:solidFill>
                    <a:srgbClr val="000000"/>
                  </a:solidFill>
                </a:rPr>
                <a:t>- Pagalba </a:t>
              </a:r>
              <a:r>
                <a:rPr lang="lt-LT" sz="2400" b="1" dirty="0">
                  <a:solidFill>
                    <a:srgbClr val="000000"/>
                  </a:solidFill>
                </a:rPr>
                <a:t>kurortams ir kurortinėms teritorijoms </a:t>
              </a:r>
              <a:r>
                <a:rPr lang="lt-LT" sz="2400" dirty="0">
                  <a:solidFill>
                    <a:srgbClr val="000000"/>
                  </a:solidFill>
                </a:rPr>
                <a:t>išnaudojant</a:t>
              </a:r>
              <a:r>
                <a:rPr lang="en-US" sz="2400" dirty="0">
                  <a:solidFill>
                    <a:srgbClr val="000000"/>
                  </a:solidFill>
                </a:rPr>
                <a:t> j</a:t>
              </a:r>
              <a:r>
                <a:rPr lang="lt-LT" sz="2400" dirty="0">
                  <a:solidFill>
                    <a:srgbClr val="000000"/>
                  </a:solidFill>
                </a:rPr>
                <a:t>ų potencialą ir sprendžiant savitas problemas</a:t>
              </a:r>
              <a:endParaRPr lang="lt-LT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" name="Grupė 26">
            <a:extLst>
              <a:ext uri="{FF2B5EF4-FFF2-40B4-BE49-F238E27FC236}">
                <a16:creationId xmlns:a16="http://schemas.microsoft.com/office/drawing/2014/main" id="{12217004-37A9-D4A4-F4B1-9EE748508151}"/>
              </a:ext>
            </a:extLst>
          </p:cNvPr>
          <p:cNvGrpSpPr/>
          <p:nvPr/>
        </p:nvGrpSpPr>
        <p:grpSpPr>
          <a:xfrm>
            <a:off x="19029137" y="4453468"/>
            <a:ext cx="4850772" cy="7838176"/>
            <a:chOff x="19170016" y="4971930"/>
            <a:chExt cx="4346827" cy="6134160"/>
          </a:xfrm>
        </p:grpSpPr>
        <p:sp>
          <p:nvSpPr>
            <p:cNvPr id="11" name="Suapvalintas stačiakampis 20">
              <a:extLst>
                <a:ext uri="{FF2B5EF4-FFF2-40B4-BE49-F238E27FC236}">
                  <a16:creationId xmlns:a16="http://schemas.microsoft.com/office/drawing/2014/main" id="{74A9C64B-B204-10B5-1BDA-5C9563793692}"/>
                </a:ext>
              </a:extLst>
            </p:cNvPr>
            <p:cNvSpPr/>
            <p:nvPr/>
          </p:nvSpPr>
          <p:spPr>
            <a:xfrm>
              <a:off x="19170016" y="4971930"/>
              <a:ext cx="4346827" cy="6134160"/>
            </a:xfrm>
            <a:prstGeom prst="roundRect">
              <a:avLst/>
            </a:prstGeom>
            <a:noFill/>
            <a:ln w="508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4AFF470-27CF-C232-9A4A-CB1AF5A89846}"/>
                </a:ext>
              </a:extLst>
            </p:cNvPr>
            <p:cNvSpPr txBox="1"/>
            <p:nvPr/>
          </p:nvSpPr>
          <p:spPr>
            <a:xfrm>
              <a:off x="19233283" y="5330252"/>
              <a:ext cx="4220292" cy="51842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 algn="ctr">
                <a:lnSpc>
                  <a:spcPct val="107000"/>
                </a:lnSpc>
                <a:spcAft>
                  <a:spcPts val="1800"/>
                </a:spcAft>
                <a:tabLst>
                  <a:tab pos="457200" algn="l"/>
                </a:tabLst>
              </a:pPr>
              <a:r>
                <a:rPr lang="lt-LT" sz="2800" b="1" dirty="0">
                  <a:solidFill>
                    <a:srgbClr val="002060"/>
                  </a:solidFill>
                  <a:latin typeface="+mj-lt"/>
                </a:rPr>
                <a:t>Decentralizacija:</a:t>
              </a:r>
            </a:p>
            <a:p>
              <a:pPr marL="95250" lvl="0" algn="ctr">
                <a:lnSpc>
                  <a:spcPct val="107000"/>
                </a:lnSpc>
                <a:spcAft>
                  <a:spcPts val="800"/>
                </a:spcAft>
                <a:tabLst>
                  <a:tab pos="457200" algn="l"/>
                </a:tabLst>
              </a:pPr>
              <a:r>
                <a:rPr lang="lt-LT" sz="2400" dirty="0">
                  <a:solidFill>
                    <a:srgbClr val="000000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- Politinis visų Lietuvos regionų, savivaldybių ir pilietinės visuomenės partnerių </a:t>
              </a:r>
              <a:r>
                <a:rPr lang="lt-LT" sz="2400" b="1" dirty="0">
                  <a:solidFill>
                    <a:srgbClr val="000000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interesų atstovavimas Vyriausybėje</a:t>
              </a:r>
              <a:r>
                <a:rPr lang="lt-LT" sz="2400" dirty="0">
                  <a:solidFill>
                    <a:srgbClr val="000000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;</a:t>
              </a:r>
            </a:p>
            <a:p>
              <a:pPr marL="95250" lvl="0" algn="ctr">
                <a:lnSpc>
                  <a:spcPct val="107000"/>
                </a:lnSpc>
                <a:spcAft>
                  <a:spcPts val="800"/>
                </a:spcAft>
                <a:tabLst>
                  <a:tab pos="457200" algn="l"/>
                </a:tabLst>
              </a:pPr>
              <a:r>
                <a:rPr lang="lt-LT" sz="2400" dirty="0">
                  <a:solidFill>
                    <a:srgbClr val="000000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- Bendradarbiaujant su FM stiprinamas savivaldybių finansinis savarankiškumas;</a:t>
              </a:r>
            </a:p>
            <a:p>
              <a:pPr marL="95250" lvl="0" algn="ctr">
                <a:lnSpc>
                  <a:spcPct val="107000"/>
                </a:lnSpc>
                <a:spcAft>
                  <a:spcPts val="800"/>
                </a:spcAft>
                <a:tabLst>
                  <a:tab pos="457200" algn="l"/>
                </a:tabLst>
              </a:pPr>
              <a:r>
                <a:rPr lang="lt-LT" sz="2400" dirty="0">
                  <a:solidFill>
                    <a:srgbClr val="000000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- Valstybės ir savivaldybių interesų derinimas</a:t>
              </a:r>
            </a:p>
            <a:p>
              <a:pPr marL="95250" lvl="0" algn="ctr">
                <a:lnSpc>
                  <a:spcPct val="107000"/>
                </a:lnSpc>
                <a:spcAft>
                  <a:spcPts val="800"/>
                </a:spcAft>
                <a:tabLst>
                  <a:tab pos="457200" algn="l"/>
                </a:tabLst>
              </a:pPr>
              <a:r>
                <a:rPr lang="lt-LT" sz="2400" dirty="0">
                  <a:solidFill>
                    <a:srgbClr val="000000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- Regioninės politikos </a:t>
              </a:r>
              <a:r>
                <a:rPr lang="lt-LT" sz="2400" b="1" dirty="0">
                  <a:solidFill>
                    <a:srgbClr val="000000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decentralizavimas</a:t>
              </a:r>
              <a:r>
                <a:rPr lang="lt-LT" sz="2400" dirty="0">
                  <a:solidFill>
                    <a:srgbClr val="000000"/>
                  </a:solidFill>
                  <a:latin typeface="+mj-lt"/>
                  <a:ea typeface="Lato" panose="020F0502020204030203" pitchFamily="34" charset="0"/>
                  <a:cs typeface="Lato" panose="020F0502020204030203" pitchFamily="34" charset="0"/>
                </a:rPr>
                <a:t> perduodant dalį priskirtų valdymo sričių funkcijų regionų plėtros taryboms arba savivaldybėms. </a:t>
              </a:r>
            </a:p>
          </p:txBody>
        </p:sp>
      </p:grpSp>
      <p:sp>
        <p:nvSpPr>
          <p:cNvPr id="22" name="Stačiakampis 21">
            <a:extLst>
              <a:ext uri="{FF2B5EF4-FFF2-40B4-BE49-F238E27FC236}">
                <a16:creationId xmlns:a16="http://schemas.microsoft.com/office/drawing/2014/main" id="{D86F1B20-B99F-59C9-9176-7B3F688499CA}"/>
              </a:ext>
            </a:extLst>
          </p:cNvPr>
          <p:cNvSpPr/>
          <p:nvPr/>
        </p:nvSpPr>
        <p:spPr>
          <a:xfrm>
            <a:off x="0" y="0"/>
            <a:ext cx="1828800" cy="3400378"/>
          </a:xfrm>
          <a:prstGeom prst="rect">
            <a:avLst/>
          </a:prstGeom>
          <a:solidFill>
            <a:srgbClr val="0070C0">
              <a:alpha val="50196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3" name="Ovalas 22">
            <a:extLst>
              <a:ext uri="{FF2B5EF4-FFF2-40B4-BE49-F238E27FC236}">
                <a16:creationId xmlns:a16="http://schemas.microsoft.com/office/drawing/2014/main" id="{58E9F230-D3C6-FDAC-C2AE-6ECECFFAB7BE}"/>
              </a:ext>
            </a:extLst>
          </p:cNvPr>
          <p:cNvSpPr/>
          <p:nvPr/>
        </p:nvSpPr>
        <p:spPr>
          <a:xfrm>
            <a:off x="1381125" y="1281089"/>
            <a:ext cx="895350" cy="838200"/>
          </a:xfrm>
          <a:prstGeom prst="ellipse">
            <a:avLst/>
          </a:prstGeom>
          <a:solidFill>
            <a:srgbClr val="000066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cxnSp>
        <p:nvCxnSpPr>
          <p:cNvPr id="3" name="Tiesioji jungtis 2">
            <a:extLst>
              <a:ext uri="{FF2B5EF4-FFF2-40B4-BE49-F238E27FC236}">
                <a16:creationId xmlns:a16="http://schemas.microsoft.com/office/drawing/2014/main" id="{4A8F29B1-633B-1282-31D9-33BC6EFD1D44}"/>
              </a:ext>
            </a:extLst>
          </p:cNvPr>
          <p:cNvCxnSpPr/>
          <p:nvPr/>
        </p:nvCxnSpPr>
        <p:spPr>
          <a:xfrm>
            <a:off x="1828800" y="3400378"/>
            <a:ext cx="20761643" cy="0"/>
          </a:xfrm>
          <a:prstGeom prst="line">
            <a:avLst/>
          </a:prstGeom>
          <a:ln w="76200">
            <a:solidFill>
              <a:srgbClr val="0070C0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6983545"/>
      </p:ext>
    </p:extLst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03891E0-599E-FA0A-D18B-8F08016109F1}"/>
              </a:ext>
            </a:extLst>
          </p:cNvPr>
          <p:cNvSpPr txBox="1"/>
          <p:nvPr/>
        </p:nvSpPr>
        <p:spPr>
          <a:xfrm>
            <a:off x="952499" y="1943004"/>
            <a:ext cx="691515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VALDYMO SRITIES PRISKYRIMO REGIONŲ MINISTERIJAI KRITERIJAI </a:t>
            </a:r>
          </a:p>
        </p:txBody>
      </p:sp>
      <p:grpSp>
        <p:nvGrpSpPr>
          <p:cNvPr id="12" name="Grupė 11">
            <a:extLst>
              <a:ext uri="{FF2B5EF4-FFF2-40B4-BE49-F238E27FC236}">
                <a16:creationId xmlns:a16="http://schemas.microsoft.com/office/drawing/2014/main" id="{89D57476-38B6-78F9-906B-1A9E0A6AB54E}"/>
              </a:ext>
            </a:extLst>
          </p:cNvPr>
          <p:cNvGrpSpPr/>
          <p:nvPr/>
        </p:nvGrpSpPr>
        <p:grpSpPr>
          <a:xfrm>
            <a:off x="12245495" y="9789825"/>
            <a:ext cx="7392356" cy="1874395"/>
            <a:chOff x="8139744" y="9789825"/>
            <a:chExt cx="7392356" cy="1874395"/>
          </a:xfrm>
        </p:grpSpPr>
        <p:sp>
          <p:nvSpPr>
            <p:cNvPr id="16" name="Stačiakampis: suapvalinti kampai 15">
              <a:extLst>
                <a:ext uri="{FF2B5EF4-FFF2-40B4-BE49-F238E27FC236}">
                  <a16:creationId xmlns:a16="http://schemas.microsoft.com/office/drawing/2014/main" id="{E2BBFB34-D2BB-B474-DEE7-D7E5E7A7231F}"/>
                </a:ext>
              </a:extLst>
            </p:cNvPr>
            <p:cNvSpPr/>
            <p:nvPr/>
          </p:nvSpPr>
          <p:spPr>
            <a:xfrm>
              <a:off x="8139744" y="10553699"/>
              <a:ext cx="7392356" cy="1110521"/>
            </a:xfrm>
            <a:prstGeom prst="round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lt-LT" dirty="0"/>
                <a:t>REGIONŲ MINISTERIJA</a:t>
              </a:r>
            </a:p>
          </p:txBody>
        </p:sp>
        <p:cxnSp>
          <p:nvCxnSpPr>
            <p:cNvPr id="27" name="Tiesioji rodyklės jungtis 26">
              <a:extLst>
                <a:ext uri="{FF2B5EF4-FFF2-40B4-BE49-F238E27FC236}">
                  <a16:creationId xmlns:a16="http://schemas.microsoft.com/office/drawing/2014/main" id="{A6B1CF86-FF31-CAB1-1478-28288C6058E4}"/>
                </a:ext>
              </a:extLst>
            </p:cNvPr>
            <p:cNvCxnSpPr>
              <a:cxnSpLocks/>
            </p:cNvCxnSpPr>
            <p:nvPr/>
          </p:nvCxnSpPr>
          <p:spPr>
            <a:xfrm>
              <a:off x="11869311" y="9789825"/>
              <a:ext cx="0" cy="536453"/>
            </a:xfrm>
            <a:prstGeom prst="straightConnector1">
              <a:avLst/>
            </a:prstGeom>
            <a:ln w="57150">
              <a:solidFill>
                <a:srgbClr val="00006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upė 7">
            <a:extLst>
              <a:ext uri="{FF2B5EF4-FFF2-40B4-BE49-F238E27FC236}">
                <a16:creationId xmlns:a16="http://schemas.microsoft.com/office/drawing/2014/main" id="{9934FC45-50A4-B0A4-AD97-54380CA4C8B8}"/>
              </a:ext>
            </a:extLst>
          </p:cNvPr>
          <p:cNvGrpSpPr/>
          <p:nvPr/>
        </p:nvGrpSpPr>
        <p:grpSpPr>
          <a:xfrm>
            <a:off x="7867649" y="1947333"/>
            <a:ext cx="16148049" cy="1237577"/>
            <a:chOff x="8139745" y="0"/>
            <a:chExt cx="16237904" cy="1237577"/>
          </a:xfrm>
        </p:grpSpPr>
        <p:sp>
          <p:nvSpPr>
            <p:cNvPr id="25" name="Stačiakampis 24">
              <a:extLst>
                <a:ext uri="{FF2B5EF4-FFF2-40B4-BE49-F238E27FC236}">
                  <a16:creationId xmlns:a16="http://schemas.microsoft.com/office/drawing/2014/main" id="{28390A68-6348-05A1-FE1F-ADA6CE892950}"/>
                </a:ext>
              </a:extLst>
            </p:cNvPr>
            <p:cNvSpPr/>
            <p:nvPr/>
          </p:nvSpPr>
          <p:spPr>
            <a:xfrm>
              <a:off x="8139745" y="0"/>
              <a:ext cx="16237904" cy="1237577"/>
            </a:xfrm>
            <a:prstGeom prst="rect">
              <a:avLst/>
            </a:prstGeom>
            <a:solidFill>
              <a:srgbClr val="0070C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lt-LT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HORIZONTALUS POBŪDIS</a:t>
              </a:r>
            </a:p>
          </p:txBody>
        </p:sp>
        <p:sp>
          <p:nvSpPr>
            <p:cNvPr id="34" name="Stačiakampis 33">
              <a:extLst>
                <a:ext uri="{FF2B5EF4-FFF2-40B4-BE49-F238E27FC236}">
                  <a16:creationId xmlns:a16="http://schemas.microsoft.com/office/drawing/2014/main" id="{20A56124-FF82-7CC2-6C1D-20FBDBE1A48C}"/>
                </a:ext>
              </a:extLst>
            </p:cNvPr>
            <p:cNvSpPr/>
            <p:nvPr/>
          </p:nvSpPr>
          <p:spPr>
            <a:xfrm>
              <a:off x="8448675" y="29517"/>
              <a:ext cx="1123950" cy="119549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lt-LT" dirty="0">
                  <a:solidFill>
                    <a:srgbClr val="0070C0"/>
                  </a:solidFill>
                </a:rPr>
                <a:t>1</a:t>
              </a:r>
            </a:p>
          </p:txBody>
        </p:sp>
      </p:grpSp>
      <p:grpSp>
        <p:nvGrpSpPr>
          <p:cNvPr id="9" name="Grupė 8">
            <a:extLst>
              <a:ext uri="{FF2B5EF4-FFF2-40B4-BE49-F238E27FC236}">
                <a16:creationId xmlns:a16="http://schemas.microsoft.com/office/drawing/2014/main" id="{261D61DF-57B0-D80B-AE6F-13AC284B4CED}"/>
              </a:ext>
            </a:extLst>
          </p:cNvPr>
          <p:cNvGrpSpPr/>
          <p:nvPr/>
        </p:nvGrpSpPr>
        <p:grpSpPr>
          <a:xfrm>
            <a:off x="7867651" y="3569092"/>
            <a:ext cx="16148050" cy="1212177"/>
            <a:chOff x="8139745" y="6481625"/>
            <a:chExt cx="16237906" cy="1212177"/>
          </a:xfrm>
        </p:grpSpPr>
        <p:sp>
          <p:nvSpPr>
            <p:cNvPr id="24" name="Stačiakampis 23">
              <a:extLst>
                <a:ext uri="{FF2B5EF4-FFF2-40B4-BE49-F238E27FC236}">
                  <a16:creationId xmlns:a16="http://schemas.microsoft.com/office/drawing/2014/main" id="{32D7A657-F6D7-D043-B272-EE92742807D0}"/>
                </a:ext>
              </a:extLst>
            </p:cNvPr>
            <p:cNvSpPr/>
            <p:nvPr/>
          </p:nvSpPr>
          <p:spPr>
            <a:xfrm>
              <a:off x="8139745" y="6481625"/>
              <a:ext cx="16237906" cy="1208060"/>
            </a:xfrm>
            <a:prstGeom prst="rect">
              <a:avLst/>
            </a:prstGeom>
            <a:solidFill>
              <a:srgbClr val="0070C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lt-LT" dirty="0">
                  <a:solidFill>
                    <a:srgbClr val="000000"/>
                  </a:solidFill>
                </a:rPr>
                <a:t>PAPILDOMUMAS</a:t>
              </a:r>
              <a:endParaRPr lang="lt-LT" dirty="0"/>
            </a:p>
          </p:txBody>
        </p:sp>
        <p:sp>
          <p:nvSpPr>
            <p:cNvPr id="35" name="Stačiakampis 34">
              <a:extLst>
                <a:ext uri="{FF2B5EF4-FFF2-40B4-BE49-F238E27FC236}">
                  <a16:creationId xmlns:a16="http://schemas.microsoft.com/office/drawing/2014/main" id="{1CFEC79F-8591-0681-3EED-08F8C891A35A}"/>
                </a:ext>
              </a:extLst>
            </p:cNvPr>
            <p:cNvSpPr/>
            <p:nvPr/>
          </p:nvSpPr>
          <p:spPr>
            <a:xfrm>
              <a:off x="8448675" y="6498304"/>
              <a:ext cx="1123950" cy="119549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lt-LT" dirty="0">
                  <a:solidFill>
                    <a:srgbClr val="0070C0"/>
                  </a:solidFill>
                </a:rPr>
                <a:t>2</a:t>
              </a:r>
            </a:p>
          </p:txBody>
        </p:sp>
      </p:grpSp>
      <p:grpSp>
        <p:nvGrpSpPr>
          <p:cNvPr id="26" name="Grupė 25">
            <a:extLst>
              <a:ext uri="{FF2B5EF4-FFF2-40B4-BE49-F238E27FC236}">
                <a16:creationId xmlns:a16="http://schemas.microsoft.com/office/drawing/2014/main" id="{EEE827A0-9E70-6ECF-5C02-F16D9BE0892C}"/>
              </a:ext>
            </a:extLst>
          </p:cNvPr>
          <p:cNvGrpSpPr/>
          <p:nvPr/>
        </p:nvGrpSpPr>
        <p:grpSpPr>
          <a:xfrm>
            <a:off x="7867651" y="5186168"/>
            <a:ext cx="16148048" cy="1237577"/>
            <a:chOff x="8229601" y="0"/>
            <a:chExt cx="16148048" cy="1237577"/>
          </a:xfrm>
        </p:grpSpPr>
        <p:sp>
          <p:nvSpPr>
            <p:cNvPr id="29" name="Stačiakampis 28">
              <a:extLst>
                <a:ext uri="{FF2B5EF4-FFF2-40B4-BE49-F238E27FC236}">
                  <a16:creationId xmlns:a16="http://schemas.microsoft.com/office/drawing/2014/main" id="{E11E580B-04BE-E819-0209-D865D657A4F5}"/>
                </a:ext>
              </a:extLst>
            </p:cNvPr>
            <p:cNvSpPr/>
            <p:nvPr/>
          </p:nvSpPr>
          <p:spPr>
            <a:xfrm>
              <a:off x="8229601" y="0"/>
              <a:ext cx="16148048" cy="1237577"/>
            </a:xfrm>
            <a:prstGeom prst="rect">
              <a:avLst/>
            </a:prstGeom>
            <a:solidFill>
              <a:srgbClr val="0070C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lt-LT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SPRENDIMŲ ĮVAIROVĖ</a:t>
              </a:r>
            </a:p>
          </p:txBody>
        </p:sp>
        <p:sp>
          <p:nvSpPr>
            <p:cNvPr id="30" name="Stačiakampis 29">
              <a:extLst>
                <a:ext uri="{FF2B5EF4-FFF2-40B4-BE49-F238E27FC236}">
                  <a16:creationId xmlns:a16="http://schemas.microsoft.com/office/drawing/2014/main" id="{66AC48A4-6DCE-F6D2-344C-D65402DB8881}"/>
                </a:ext>
              </a:extLst>
            </p:cNvPr>
            <p:cNvSpPr/>
            <p:nvPr/>
          </p:nvSpPr>
          <p:spPr>
            <a:xfrm>
              <a:off x="8518813" y="0"/>
              <a:ext cx="1135737" cy="119549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lt-LT" dirty="0">
                  <a:solidFill>
                    <a:srgbClr val="0070C0"/>
                  </a:solidFill>
                </a:rPr>
                <a:t>3</a:t>
              </a:r>
            </a:p>
          </p:txBody>
        </p:sp>
      </p:grpSp>
      <p:grpSp>
        <p:nvGrpSpPr>
          <p:cNvPr id="33" name="Grupė 32">
            <a:extLst>
              <a:ext uri="{FF2B5EF4-FFF2-40B4-BE49-F238E27FC236}">
                <a16:creationId xmlns:a16="http://schemas.microsoft.com/office/drawing/2014/main" id="{8601C0B7-D9B8-761F-8FC0-CAE8E6DE606B}"/>
              </a:ext>
            </a:extLst>
          </p:cNvPr>
          <p:cNvGrpSpPr/>
          <p:nvPr/>
        </p:nvGrpSpPr>
        <p:grpSpPr>
          <a:xfrm>
            <a:off x="7867650" y="6786565"/>
            <a:ext cx="16148047" cy="1237577"/>
            <a:chOff x="7592291" y="0"/>
            <a:chExt cx="16785357" cy="1237577"/>
          </a:xfrm>
        </p:grpSpPr>
        <p:sp>
          <p:nvSpPr>
            <p:cNvPr id="36" name="Stačiakampis 35">
              <a:extLst>
                <a:ext uri="{FF2B5EF4-FFF2-40B4-BE49-F238E27FC236}">
                  <a16:creationId xmlns:a16="http://schemas.microsoft.com/office/drawing/2014/main" id="{4C251E0B-09E8-00DF-8263-F2BFF2366733}"/>
                </a:ext>
              </a:extLst>
            </p:cNvPr>
            <p:cNvSpPr/>
            <p:nvPr/>
          </p:nvSpPr>
          <p:spPr>
            <a:xfrm>
              <a:off x="7592291" y="0"/>
              <a:ext cx="16785357" cy="1237577"/>
            </a:xfrm>
            <a:prstGeom prst="rect">
              <a:avLst/>
            </a:prstGeom>
            <a:solidFill>
              <a:srgbClr val="0070C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lt-LT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SILPNA HIERARCHIJA</a:t>
              </a:r>
            </a:p>
          </p:txBody>
        </p:sp>
        <p:sp>
          <p:nvSpPr>
            <p:cNvPr id="37" name="Stačiakampis 36">
              <a:extLst>
                <a:ext uri="{FF2B5EF4-FFF2-40B4-BE49-F238E27FC236}">
                  <a16:creationId xmlns:a16="http://schemas.microsoft.com/office/drawing/2014/main" id="{0CBD33BA-38C4-A480-CC2D-871226071A9D}"/>
                </a:ext>
              </a:extLst>
            </p:cNvPr>
            <p:cNvSpPr/>
            <p:nvPr/>
          </p:nvSpPr>
          <p:spPr>
            <a:xfrm>
              <a:off x="7855401" y="33381"/>
              <a:ext cx="1205828" cy="119549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lt-LT" dirty="0">
                  <a:solidFill>
                    <a:srgbClr val="0070C0"/>
                  </a:solidFill>
                </a:rPr>
                <a:t>4</a:t>
              </a:r>
            </a:p>
          </p:txBody>
        </p:sp>
      </p:grpSp>
      <p:grpSp>
        <p:nvGrpSpPr>
          <p:cNvPr id="38" name="Grupė 37">
            <a:extLst>
              <a:ext uri="{FF2B5EF4-FFF2-40B4-BE49-F238E27FC236}">
                <a16:creationId xmlns:a16="http://schemas.microsoft.com/office/drawing/2014/main" id="{E8E3DFF2-38BD-EBEA-5CF9-1B928D965521}"/>
              </a:ext>
            </a:extLst>
          </p:cNvPr>
          <p:cNvGrpSpPr/>
          <p:nvPr/>
        </p:nvGrpSpPr>
        <p:grpSpPr>
          <a:xfrm>
            <a:off x="7867652" y="8378807"/>
            <a:ext cx="16148049" cy="1212178"/>
            <a:chOff x="8229601" y="6704262"/>
            <a:chExt cx="16148049" cy="1212178"/>
          </a:xfrm>
        </p:grpSpPr>
        <p:sp>
          <p:nvSpPr>
            <p:cNvPr id="39" name="Stačiakampis 38">
              <a:extLst>
                <a:ext uri="{FF2B5EF4-FFF2-40B4-BE49-F238E27FC236}">
                  <a16:creationId xmlns:a16="http://schemas.microsoft.com/office/drawing/2014/main" id="{D5522E34-5942-5DA8-0290-51BF638AC637}"/>
                </a:ext>
              </a:extLst>
            </p:cNvPr>
            <p:cNvSpPr/>
            <p:nvPr/>
          </p:nvSpPr>
          <p:spPr>
            <a:xfrm>
              <a:off x="8229601" y="6704263"/>
              <a:ext cx="16148049" cy="1212177"/>
            </a:xfrm>
            <a:prstGeom prst="rect">
              <a:avLst/>
            </a:prstGeom>
            <a:solidFill>
              <a:srgbClr val="0070C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lt-LT" dirty="0">
                  <a:solidFill>
                    <a:srgbClr val="000000"/>
                  </a:solidFill>
                </a:rPr>
                <a:t>ORIENTACIJA Į TERITORIJĄ</a:t>
              </a:r>
              <a:endParaRPr lang="lt-LT" dirty="0"/>
            </a:p>
          </p:txBody>
        </p:sp>
        <p:sp>
          <p:nvSpPr>
            <p:cNvPr id="40" name="Stačiakampis 39">
              <a:extLst>
                <a:ext uri="{FF2B5EF4-FFF2-40B4-BE49-F238E27FC236}">
                  <a16:creationId xmlns:a16="http://schemas.microsoft.com/office/drawing/2014/main" id="{519FD477-4237-A8DC-B2DF-78BE6B6BFDAE}"/>
                </a:ext>
              </a:extLst>
            </p:cNvPr>
            <p:cNvSpPr/>
            <p:nvPr/>
          </p:nvSpPr>
          <p:spPr>
            <a:xfrm>
              <a:off x="8518814" y="6704262"/>
              <a:ext cx="1123950" cy="119549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lt-LT" dirty="0">
                  <a:solidFill>
                    <a:srgbClr val="0070C0"/>
                  </a:solidFill>
                </a:rPr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8530388"/>
      </p:ext>
    </p:extLst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ė 3"/>
          <p:cNvGrpSpPr/>
          <p:nvPr/>
        </p:nvGrpSpPr>
        <p:grpSpPr>
          <a:xfrm>
            <a:off x="1032622" y="1589925"/>
            <a:ext cx="22741779" cy="10156597"/>
            <a:chOff x="-409315" y="1426262"/>
            <a:chExt cx="22741779" cy="10825915"/>
          </a:xfrm>
          <a:solidFill>
            <a:srgbClr val="0070C0"/>
          </a:solidFill>
        </p:grpSpPr>
        <p:sp>
          <p:nvSpPr>
            <p:cNvPr id="5" name="Laisva forma 4"/>
            <p:cNvSpPr/>
            <p:nvPr/>
          </p:nvSpPr>
          <p:spPr>
            <a:xfrm>
              <a:off x="17354" y="1426262"/>
              <a:ext cx="22315108" cy="853338"/>
            </a:xfrm>
            <a:custGeom>
              <a:avLst/>
              <a:gdLst>
                <a:gd name="connsiteX0" fmla="*/ 0 w 10807425"/>
                <a:gd name="connsiteY0" fmla="*/ 0 h 853336"/>
                <a:gd name="connsiteX1" fmla="*/ 10380757 w 10807425"/>
                <a:gd name="connsiteY1" fmla="*/ 0 h 853336"/>
                <a:gd name="connsiteX2" fmla="*/ 10807425 w 10807425"/>
                <a:gd name="connsiteY2" fmla="*/ 426668 h 853336"/>
                <a:gd name="connsiteX3" fmla="*/ 10380757 w 10807425"/>
                <a:gd name="connsiteY3" fmla="*/ 853336 h 853336"/>
                <a:gd name="connsiteX4" fmla="*/ 0 w 10807425"/>
                <a:gd name="connsiteY4" fmla="*/ 853336 h 853336"/>
                <a:gd name="connsiteX5" fmla="*/ 0 w 10807425"/>
                <a:gd name="connsiteY5" fmla="*/ 0 h 853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07425" h="853336">
                  <a:moveTo>
                    <a:pt x="10807425" y="853335"/>
                  </a:moveTo>
                  <a:lnTo>
                    <a:pt x="426668" y="853335"/>
                  </a:lnTo>
                  <a:lnTo>
                    <a:pt x="0" y="426668"/>
                  </a:lnTo>
                  <a:lnTo>
                    <a:pt x="426668" y="1"/>
                  </a:lnTo>
                  <a:lnTo>
                    <a:pt x="10807425" y="1"/>
                  </a:lnTo>
                  <a:lnTo>
                    <a:pt x="10807425" y="853335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9632" tIns="64771" rIns="120904" bIns="64771" numCol="1" spcCol="1270" anchor="t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3200" dirty="0"/>
                <a:t>Regionų plėtra</a:t>
              </a:r>
              <a:endParaRPr lang="en-US" sz="3200" kern="1200" dirty="0"/>
            </a:p>
          </p:txBody>
        </p:sp>
        <p:sp>
          <p:nvSpPr>
            <p:cNvPr id="6" name="Ovalas 5"/>
            <p:cNvSpPr/>
            <p:nvPr/>
          </p:nvSpPr>
          <p:spPr>
            <a:xfrm>
              <a:off x="-409315" y="1426263"/>
              <a:ext cx="853336" cy="853336"/>
            </a:xfrm>
            <a:prstGeom prst="ellipse">
              <a:avLst/>
            </a:prstGeom>
            <a:solidFill>
              <a:srgbClr val="C9CBCD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en-US" dirty="0">
                  <a:solidFill>
                    <a:schemeClr val="tx2"/>
                  </a:solidFill>
                </a:rPr>
                <a:t>1</a:t>
              </a:r>
            </a:p>
          </p:txBody>
        </p:sp>
        <p:sp>
          <p:nvSpPr>
            <p:cNvPr id="7" name="Laisva forma 6"/>
            <p:cNvSpPr/>
            <p:nvPr/>
          </p:nvSpPr>
          <p:spPr>
            <a:xfrm>
              <a:off x="17354" y="2534326"/>
              <a:ext cx="22315108" cy="853338"/>
            </a:xfrm>
            <a:custGeom>
              <a:avLst/>
              <a:gdLst>
                <a:gd name="connsiteX0" fmla="*/ 0 w 10807425"/>
                <a:gd name="connsiteY0" fmla="*/ 0 h 853336"/>
                <a:gd name="connsiteX1" fmla="*/ 10380757 w 10807425"/>
                <a:gd name="connsiteY1" fmla="*/ 0 h 853336"/>
                <a:gd name="connsiteX2" fmla="*/ 10807425 w 10807425"/>
                <a:gd name="connsiteY2" fmla="*/ 426668 h 853336"/>
                <a:gd name="connsiteX3" fmla="*/ 10380757 w 10807425"/>
                <a:gd name="connsiteY3" fmla="*/ 853336 h 853336"/>
                <a:gd name="connsiteX4" fmla="*/ 0 w 10807425"/>
                <a:gd name="connsiteY4" fmla="*/ 853336 h 853336"/>
                <a:gd name="connsiteX5" fmla="*/ 0 w 10807425"/>
                <a:gd name="connsiteY5" fmla="*/ 0 h 853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07425" h="853336">
                  <a:moveTo>
                    <a:pt x="10807425" y="853335"/>
                  </a:moveTo>
                  <a:lnTo>
                    <a:pt x="426668" y="853335"/>
                  </a:lnTo>
                  <a:lnTo>
                    <a:pt x="0" y="426668"/>
                  </a:lnTo>
                  <a:lnTo>
                    <a:pt x="426668" y="1"/>
                  </a:lnTo>
                  <a:lnTo>
                    <a:pt x="10807425" y="1"/>
                  </a:lnTo>
                  <a:lnTo>
                    <a:pt x="10807425" y="853335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9632" tIns="64771" rIns="120904" bIns="64771" numCol="1" spcCol="1270" anchor="t" anchorCtr="0">
              <a:noAutofit/>
            </a:bodyPr>
            <a:lstStyle/>
            <a:p>
              <a:pPr lvl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3200" dirty="0"/>
                <a:t>Vietos savivalda</a:t>
              </a:r>
              <a:endParaRPr lang="en-US" sz="3200" kern="1200" dirty="0"/>
            </a:p>
          </p:txBody>
        </p:sp>
        <p:sp>
          <p:nvSpPr>
            <p:cNvPr id="8" name="Ovalas 7"/>
            <p:cNvSpPr/>
            <p:nvPr/>
          </p:nvSpPr>
          <p:spPr>
            <a:xfrm>
              <a:off x="-409315" y="2534327"/>
              <a:ext cx="853336" cy="853336"/>
            </a:xfrm>
            <a:prstGeom prst="ellipse">
              <a:avLst/>
            </a:prstGeom>
            <a:solidFill>
              <a:srgbClr val="C9CBCD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en-US" dirty="0">
                  <a:solidFill>
                    <a:schemeClr val="tx2"/>
                  </a:solidFill>
                </a:rPr>
                <a:t>2</a:t>
              </a:r>
            </a:p>
          </p:txBody>
        </p:sp>
        <p:sp>
          <p:nvSpPr>
            <p:cNvPr id="9" name="Laisva forma 8"/>
            <p:cNvSpPr/>
            <p:nvPr/>
          </p:nvSpPr>
          <p:spPr>
            <a:xfrm>
              <a:off x="17354" y="3642390"/>
              <a:ext cx="22315108" cy="853338"/>
            </a:xfrm>
            <a:custGeom>
              <a:avLst/>
              <a:gdLst>
                <a:gd name="connsiteX0" fmla="*/ 0 w 10807425"/>
                <a:gd name="connsiteY0" fmla="*/ 0 h 853336"/>
                <a:gd name="connsiteX1" fmla="*/ 10380757 w 10807425"/>
                <a:gd name="connsiteY1" fmla="*/ 0 h 853336"/>
                <a:gd name="connsiteX2" fmla="*/ 10807425 w 10807425"/>
                <a:gd name="connsiteY2" fmla="*/ 426668 h 853336"/>
                <a:gd name="connsiteX3" fmla="*/ 10380757 w 10807425"/>
                <a:gd name="connsiteY3" fmla="*/ 853336 h 853336"/>
                <a:gd name="connsiteX4" fmla="*/ 0 w 10807425"/>
                <a:gd name="connsiteY4" fmla="*/ 853336 h 853336"/>
                <a:gd name="connsiteX5" fmla="*/ 0 w 10807425"/>
                <a:gd name="connsiteY5" fmla="*/ 0 h 853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07425" h="853336">
                  <a:moveTo>
                    <a:pt x="10807425" y="853335"/>
                  </a:moveTo>
                  <a:lnTo>
                    <a:pt x="426668" y="853335"/>
                  </a:lnTo>
                  <a:lnTo>
                    <a:pt x="0" y="426668"/>
                  </a:lnTo>
                  <a:lnTo>
                    <a:pt x="426668" y="1"/>
                  </a:lnTo>
                  <a:lnTo>
                    <a:pt x="10807425" y="1"/>
                  </a:lnTo>
                  <a:lnTo>
                    <a:pt x="10807425" y="853335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9632" tIns="156211" rIns="291592" bIns="156211" numCol="1" spcCol="1270" anchor="ctr" anchorCtr="0">
              <a:noAutofit/>
            </a:bodyPr>
            <a:lstStyle/>
            <a:p>
              <a:pPr lvl="0" algn="ctr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3200" dirty="0"/>
                <a:t>Teritorinė sanglauda, urbanistika, teritorijų planavimas ir priežiūra, architektūra ir statyba</a:t>
              </a:r>
              <a:endParaRPr lang="en-US" sz="3200" kern="1200" dirty="0"/>
            </a:p>
          </p:txBody>
        </p:sp>
        <p:sp>
          <p:nvSpPr>
            <p:cNvPr id="10" name="Ovalas 9"/>
            <p:cNvSpPr/>
            <p:nvPr/>
          </p:nvSpPr>
          <p:spPr>
            <a:xfrm>
              <a:off x="-409315" y="3642391"/>
              <a:ext cx="853336" cy="853336"/>
            </a:xfrm>
            <a:prstGeom prst="ellipse">
              <a:avLst/>
            </a:prstGeom>
            <a:solidFill>
              <a:srgbClr val="C9CBCD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en-US" dirty="0">
                  <a:solidFill>
                    <a:schemeClr val="tx2"/>
                  </a:solidFill>
                </a:rPr>
                <a:t>3</a:t>
              </a:r>
            </a:p>
          </p:txBody>
        </p:sp>
        <p:sp>
          <p:nvSpPr>
            <p:cNvPr id="11" name="Laisva forma 10"/>
            <p:cNvSpPr/>
            <p:nvPr/>
          </p:nvSpPr>
          <p:spPr>
            <a:xfrm>
              <a:off x="17354" y="4750454"/>
              <a:ext cx="22315108" cy="853338"/>
            </a:xfrm>
            <a:custGeom>
              <a:avLst/>
              <a:gdLst>
                <a:gd name="connsiteX0" fmla="*/ 0 w 10807425"/>
                <a:gd name="connsiteY0" fmla="*/ 0 h 853336"/>
                <a:gd name="connsiteX1" fmla="*/ 10380757 w 10807425"/>
                <a:gd name="connsiteY1" fmla="*/ 0 h 853336"/>
                <a:gd name="connsiteX2" fmla="*/ 10807425 w 10807425"/>
                <a:gd name="connsiteY2" fmla="*/ 426668 h 853336"/>
                <a:gd name="connsiteX3" fmla="*/ 10380757 w 10807425"/>
                <a:gd name="connsiteY3" fmla="*/ 853336 h 853336"/>
                <a:gd name="connsiteX4" fmla="*/ 0 w 10807425"/>
                <a:gd name="connsiteY4" fmla="*/ 853336 h 853336"/>
                <a:gd name="connsiteX5" fmla="*/ 0 w 10807425"/>
                <a:gd name="connsiteY5" fmla="*/ 0 h 853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07425" h="853336">
                  <a:moveTo>
                    <a:pt x="10807425" y="853335"/>
                  </a:moveTo>
                  <a:lnTo>
                    <a:pt x="426668" y="853335"/>
                  </a:lnTo>
                  <a:lnTo>
                    <a:pt x="0" y="426668"/>
                  </a:lnTo>
                  <a:lnTo>
                    <a:pt x="426668" y="1"/>
                  </a:lnTo>
                  <a:lnTo>
                    <a:pt x="10807425" y="1"/>
                  </a:lnTo>
                  <a:lnTo>
                    <a:pt x="10807425" y="853335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9632" tIns="156211" rIns="291592" bIns="156211" numCol="1" spcCol="1270" anchor="ctr" anchorCtr="0">
              <a:noAutofit/>
            </a:bodyPr>
            <a:lstStyle/>
            <a:p>
              <a:pPr lvl="0" algn="ctr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3200" dirty="0"/>
                <a:t>Žemės tvarkymas ir administravimas (išskyrus melioraciją ir žemės ūkio paskirties žemės klausimus)</a:t>
              </a:r>
              <a:endParaRPr lang="en-US" sz="3200" kern="1200" dirty="0"/>
            </a:p>
          </p:txBody>
        </p:sp>
        <p:sp>
          <p:nvSpPr>
            <p:cNvPr id="12" name="Ovalas 11"/>
            <p:cNvSpPr/>
            <p:nvPr/>
          </p:nvSpPr>
          <p:spPr>
            <a:xfrm>
              <a:off x="-409315" y="4750455"/>
              <a:ext cx="853336" cy="853336"/>
            </a:xfrm>
            <a:prstGeom prst="ellipse">
              <a:avLst/>
            </a:prstGeom>
            <a:solidFill>
              <a:srgbClr val="C9CBCD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en-US" dirty="0">
                  <a:solidFill>
                    <a:schemeClr val="tx2"/>
                  </a:solidFill>
                </a:rPr>
                <a:t>4</a:t>
              </a:r>
            </a:p>
          </p:txBody>
        </p:sp>
        <p:sp>
          <p:nvSpPr>
            <p:cNvPr id="13" name="Laisva forma 12"/>
            <p:cNvSpPr/>
            <p:nvPr/>
          </p:nvSpPr>
          <p:spPr>
            <a:xfrm>
              <a:off x="17354" y="5731155"/>
              <a:ext cx="22315110" cy="1108063"/>
            </a:xfrm>
            <a:custGeom>
              <a:avLst/>
              <a:gdLst>
                <a:gd name="connsiteX0" fmla="*/ 0 w 10807425"/>
                <a:gd name="connsiteY0" fmla="*/ 0 h 853336"/>
                <a:gd name="connsiteX1" fmla="*/ 10380757 w 10807425"/>
                <a:gd name="connsiteY1" fmla="*/ 0 h 853336"/>
                <a:gd name="connsiteX2" fmla="*/ 10807425 w 10807425"/>
                <a:gd name="connsiteY2" fmla="*/ 426668 h 853336"/>
                <a:gd name="connsiteX3" fmla="*/ 10380757 w 10807425"/>
                <a:gd name="connsiteY3" fmla="*/ 853336 h 853336"/>
                <a:gd name="connsiteX4" fmla="*/ 0 w 10807425"/>
                <a:gd name="connsiteY4" fmla="*/ 853336 h 853336"/>
                <a:gd name="connsiteX5" fmla="*/ 0 w 10807425"/>
                <a:gd name="connsiteY5" fmla="*/ 0 h 853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07425" h="853336">
                  <a:moveTo>
                    <a:pt x="10807425" y="853335"/>
                  </a:moveTo>
                  <a:lnTo>
                    <a:pt x="426668" y="853335"/>
                  </a:lnTo>
                  <a:lnTo>
                    <a:pt x="0" y="426668"/>
                  </a:lnTo>
                  <a:lnTo>
                    <a:pt x="426668" y="1"/>
                  </a:lnTo>
                  <a:lnTo>
                    <a:pt x="10807425" y="1"/>
                  </a:lnTo>
                  <a:lnTo>
                    <a:pt x="10807425" y="853335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9631" tIns="156211" rIns="291592" bIns="156210" numCol="1" spcCol="1270" anchor="ctr" anchorCtr="0">
              <a:noAutofit/>
            </a:bodyPr>
            <a:lstStyle/>
            <a:p>
              <a:pPr lvl="0" algn="ctr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3200" dirty="0"/>
                <a:t>Geodezija, kartografija, nekilnojamojo turto kadastras, erdvinių duomenų rinkinių tvarkymas ir Lietuvos erdvinės informacijos infrastruktūros plėtra</a:t>
              </a:r>
              <a:endParaRPr lang="en-US" sz="3200" kern="1200" dirty="0"/>
            </a:p>
          </p:txBody>
        </p:sp>
        <p:sp>
          <p:nvSpPr>
            <p:cNvPr id="14" name="Ovalas 13"/>
            <p:cNvSpPr/>
            <p:nvPr/>
          </p:nvSpPr>
          <p:spPr>
            <a:xfrm>
              <a:off x="-409315" y="5858519"/>
              <a:ext cx="853336" cy="853336"/>
            </a:xfrm>
            <a:prstGeom prst="ellipse">
              <a:avLst/>
            </a:prstGeom>
            <a:solidFill>
              <a:srgbClr val="C9CBCD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en-US" dirty="0">
                  <a:solidFill>
                    <a:schemeClr val="tx2"/>
                  </a:solidFill>
                </a:rPr>
                <a:t>5</a:t>
              </a:r>
            </a:p>
          </p:txBody>
        </p:sp>
        <p:sp>
          <p:nvSpPr>
            <p:cNvPr id="15" name="Laisva forma 14"/>
            <p:cNvSpPr/>
            <p:nvPr/>
          </p:nvSpPr>
          <p:spPr>
            <a:xfrm>
              <a:off x="17354" y="6966583"/>
              <a:ext cx="22315108" cy="853337"/>
            </a:xfrm>
            <a:custGeom>
              <a:avLst/>
              <a:gdLst>
                <a:gd name="connsiteX0" fmla="*/ 0 w 10807425"/>
                <a:gd name="connsiteY0" fmla="*/ 0 h 853336"/>
                <a:gd name="connsiteX1" fmla="*/ 10380757 w 10807425"/>
                <a:gd name="connsiteY1" fmla="*/ 0 h 853336"/>
                <a:gd name="connsiteX2" fmla="*/ 10807425 w 10807425"/>
                <a:gd name="connsiteY2" fmla="*/ 426668 h 853336"/>
                <a:gd name="connsiteX3" fmla="*/ 10380757 w 10807425"/>
                <a:gd name="connsiteY3" fmla="*/ 853336 h 853336"/>
                <a:gd name="connsiteX4" fmla="*/ 0 w 10807425"/>
                <a:gd name="connsiteY4" fmla="*/ 853336 h 853336"/>
                <a:gd name="connsiteX5" fmla="*/ 0 w 10807425"/>
                <a:gd name="connsiteY5" fmla="*/ 0 h 853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07425" h="853336">
                  <a:moveTo>
                    <a:pt x="10807425" y="853335"/>
                  </a:moveTo>
                  <a:lnTo>
                    <a:pt x="426668" y="853335"/>
                  </a:lnTo>
                  <a:lnTo>
                    <a:pt x="0" y="426668"/>
                  </a:lnTo>
                  <a:lnTo>
                    <a:pt x="426668" y="1"/>
                  </a:lnTo>
                  <a:lnTo>
                    <a:pt x="10807425" y="1"/>
                  </a:lnTo>
                  <a:lnTo>
                    <a:pt x="10807425" y="853335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9632" tIns="156211" rIns="291592" bIns="156210" numCol="1" spcCol="1270" anchor="ctr" anchorCtr="0">
              <a:noAutofit/>
            </a:bodyPr>
            <a:lstStyle/>
            <a:p>
              <a:pPr lvl="0" algn="ctr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3200" dirty="0"/>
                <a:t>Būsto tvarumas ir prieinamumas</a:t>
              </a:r>
              <a:endParaRPr lang="en-US" sz="3200" kern="1200" dirty="0"/>
            </a:p>
          </p:txBody>
        </p:sp>
        <p:sp>
          <p:nvSpPr>
            <p:cNvPr id="16" name="Ovalas 15"/>
            <p:cNvSpPr/>
            <p:nvPr/>
          </p:nvSpPr>
          <p:spPr>
            <a:xfrm>
              <a:off x="-409315" y="6966584"/>
              <a:ext cx="853336" cy="853336"/>
            </a:xfrm>
            <a:prstGeom prst="ellipse">
              <a:avLst/>
            </a:prstGeom>
            <a:solidFill>
              <a:srgbClr val="C9CBCD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en-US" dirty="0">
                  <a:solidFill>
                    <a:schemeClr val="tx2"/>
                  </a:solidFill>
                </a:rPr>
                <a:t>6</a:t>
              </a:r>
            </a:p>
          </p:txBody>
        </p:sp>
        <p:sp>
          <p:nvSpPr>
            <p:cNvPr id="17" name="Laisva forma 16"/>
            <p:cNvSpPr/>
            <p:nvPr/>
          </p:nvSpPr>
          <p:spPr>
            <a:xfrm>
              <a:off x="17354" y="8074647"/>
              <a:ext cx="22315108" cy="853337"/>
            </a:xfrm>
            <a:custGeom>
              <a:avLst/>
              <a:gdLst>
                <a:gd name="connsiteX0" fmla="*/ 0 w 10807425"/>
                <a:gd name="connsiteY0" fmla="*/ 0 h 853336"/>
                <a:gd name="connsiteX1" fmla="*/ 10380757 w 10807425"/>
                <a:gd name="connsiteY1" fmla="*/ 0 h 853336"/>
                <a:gd name="connsiteX2" fmla="*/ 10807425 w 10807425"/>
                <a:gd name="connsiteY2" fmla="*/ 426668 h 853336"/>
                <a:gd name="connsiteX3" fmla="*/ 10380757 w 10807425"/>
                <a:gd name="connsiteY3" fmla="*/ 853336 h 853336"/>
                <a:gd name="connsiteX4" fmla="*/ 0 w 10807425"/>
                <a:gd name="connsiteY4" fmla="*/ 853336 h 853336"/>
                <a:gd name="connsiteX5" fmla="*/ 0 w 10807425"/>
                <a:gd name="connsiteY5" fmla="*/ 0 h 853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07425" h="853336">
                  <a:moveTo>
                    <a:pt x="10807425" y="853335"/>
                  </a:moveTo>
                  <a:lnTo>
                    <a:pt x="426668" y="853335"/>
                  </a:lnTo>
                  <a:lnTo>
                    <a:pt x="0" y="426668"/>
                  </a:lnTo>
                  <a:lnTo>
                    <a:pt x="426668" y="1"/>
                  </a:lnTo>
                  <a:lnTo>
                    <a:pt x="10807425" y="1"/>
                  </a:lnTo>
                  <a:lnTo>
                    <a:pt x="10807425" y="853335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9632" tIns="156211" rIns="291592" bIns="156210" numCol="1" spcCol="1270" anchor="ctr" anchorCtr="0">
              <a:noAutofit/>
            </a:bodyPr>
            <a:lstStyle/>
            <a:p>
              <a:pPr lvl="0" algn="ctr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dirty="0"/>
                <a:t>B</a:t>
              </a:r>
              <a:r>
                <a:rPr lang="lt-LT" sz="3200" dirty="0" err="1"/>
                <a:t>endruomeninių</a:t>
              </a:r>
              <a:r>
                <a:rPr lang="lt-LT" sz="3200" dirty="0"/>
                <a:t> organizacijų ir NVO plėtra, savanoriška veikla</a:t>
              </a:r>
              <a:endParaRPr lang="en-US" sz="3200" kern="1200" dirty="0"/>
            </a:p>
          </p:txBody>
        </p:sp>
        <p:sp>
          <p:nvSpPr>
            <p:cNvPr id="18" name="Ovalas 17"/>
            <p:cNvSpPr/>
            <p:nvPr/>
          </p:nvSpPr>
          <p:spPr>
            <a:xfrm>
              <a:off x="-409315" y="8074648"/>
              <a:ext cx="853336" cy="853336"/>
            </a:xfrm>
            <a:prstGeom prst="ellipse">
              <a:avLst/>
            </a:prstGeom>
            <a:solidFill>
              <a:srgbClr val="C9CBCD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en-US" dirty="0">
                  <a:solidFill>
                    <a:schemeClr val="tx2"/>
                  </a:solidFill>
                </a:rPr>
                <a:t>7</a:t>
              </a:r>
            </a:p>
          </p:txBody>
        </p:sp>
        <p:sp>
          <p:nvSpPr>
            <p:cNvPr id="19" name="Laisva forma 18"/>
            <p:cNvSpPr/>
            <p:nvPr/>
          </p:nvSpPr>
          <p:spPr>
            <a:xfrm>
              <a:off x="17354" y="9182711"/>
              <a:ext cx="22315108" cy="853337"/>
            </a:xfrm>
            <a:custGeom>
              <a:avLst/>
              <a:gdLst>
                <a:gd name="connsiteX0" fmla="*/ 0 w 10807425"/>
                <a:gd name="connsiteY0" fmla="*/ 0 h 853336"/>
                <a:gd name="connsiteX1" fmla="*/ 10380757 w 10807425"/>
                <a:gd name="connsiteY1" fmla="*/ 0 h 853336"/>
                <a:gd name="connsiteX2" fmla="*/ 10807425 w 10807425"/>
                <a:gd name="connsiteY2" fmla="*/ 426668 h 853336"/>
                <a:gd name="connsiteX3" fmla="*/ 10380757 w 10807425"/>
                <a:gd name="connsiteY3" fmla="*/ 853336 h 853336"/>
                <a:gd name="connsiteX4" fmla="*/ 0 w 10807425"/>
                <a:gd name="connsiteY4" fmla="*/ 853336 h 853336"/>
                <a:gd name="connsiteX5" fmla="*/ 0 w 10807425"/>
                <a:gd name="connsiteY5" fmla="*/ 0 h 853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07425" h="853336">
                  <a:moveTo>
                    <a:pt x="10807425" y="853335"/>
                  </a:moveTo>
                  <a:lnTo>
                    <a:pt x="426668" y="853335"/>
                  </a:lnTo>
                  <a:lnTo>
                    <a:pt x="0" y="426668"/>
                  </a:lnTo>
                  <a:lnTo>
                    <a:pt x="426668" y="1"/>
                  </a:lnTo>
                  <a:lnTo>
                    <a:pt x="10807425" y="1"/>
                  </a:lnTo>
                  <a:lnTo>
                    <a:pt x="10807425" y="853335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9632" tIns="156211" rIns="291592" bIns="156210" numCol="1" spcCol="1270" anchor="ctr" anchorCtr="0">
              <a:noAutofit/>
            </a:bodyPr>
            <a:lstStyle/>
            <a:p>
              <a:pPr lvl="0" algn="ctr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3200" dirty="0"/>
                <a:t>Keleivių vežimas kelių transportu (išskyrus tarptautinius maršrutus) ir vidaus vandenų transportu, darnus </a:t>
              </a:r>
              <a:r>
                <a:rPr lang="lt-LT" sz="3200" dirty="0" err="1"/>
                <a:t>judumas</a:t>
              </a:r>
              <a:endParaRPr lang="en-US" sz="3200" kern="1200" dirty="0"/>
            </a:p>
          </p:txBody>
        </p:sp>
        <p:sp>
          <p:nvSpPr>
            <p:cNvPr id="20" name="Ovalas 19"/>
            <p:cNvSpPr/>
            <p:nvPr/>
          </p:nvSpPr>
          <p:spPr>
            <a:xfrm>
              <a:off x="-409315" y="9182712"/>
              <a:ext cx="853336" cy="853336"/>
            </a:xfrm>
            <a:prstGeom prst="ellipse">
              <a:avLst/>
            </a:prstGeom>
            <a:solidFill>
              <a:srgbClr val="C9CBCD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en-US" dirty="0">
                  <a:solidFill>
                    <a:schemeClr val="tx2"/>
                  </a:solidFill>
                </a:rPr>
                <a:t>8</a:t>
              </a:r>
            </a:p>
          </p:txBody>
        </p:sp>
        <p:sp>
          <p:nvSpPr>
            <p:cNvPr id="21" name="Laisva forma 20"/>
            <p:cNvSpPr/>
            <p:nvPr/>
          </p:nvSpPr>
          <p:spPr>
            <a:xfrm>
              <a:off x="17354" y="10290775"/>
              <a:ext cx="22315110" cy="853337"/>
            </a:xfrm>
            <a:custGeom>
              <a:avLst/>
              <a:gdLst>
                <a:gd name="connsiteX0" fmla="*/ 0 w 10807425"/>
                <a:gd name="connsiteY0" fmla="*/ 0 h 853336"/>
                <a:gd name="connsiteX1" fmla="*/ 10380757 w 10807425"/>
                <a:gd name="connsiteY1" fmla="*/ 0 h 853336"/>
                <a:gd name="connsiteX2" fmla="*/ 10807425 w 10807425"/>
                <a:gd name="connsiteY2" fmla="*/ 426668 h 853336"/>
                <a:gd name="connsiteX3" fmla="*/ 10380757 w 10807425"/>
                <a:gd name="connsiteY3" fmla="*/ 853336 h 853336"/>
                <a:gd name="connsiteX4" fmla="*/ 0 w 10807425"/>
                <a:gd name="connsiteY4" fmla="*/ 853336 h 853336"/>
                <a:gd name="connsiteX5" fmla="*/ 0 w 10807425"/>
                <a:gd name="connsiteY5" fmla="*/ 0 h 853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07425" h="853336">
                  <a:moveTo>
                    <a:pt x="10807425" y="853335"/>
                  </a:moveTo>
                  <a:lnTo>
                    <a:pt x="426668" y="853335"/>
                  </a:lnTo>
                  <a:lnTo>
                    <a:pt x="0" y="426668"/>
                  </a:lnTo>
                  <a:lnTo>
                    <a:pt x="426668" y="1"/>
                  </a:lnTo>
                  <a:lnTo>
                    <a:pt x="10807425" y="1"/>
                  </a:lnTo>
                  <a:lnTo>
                    <a:pt x="10807425" y="853335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9632" tIns="156211" rIns="291593" bIns="156210" numCol="1" spcCol="1270" anchor="ctr" anchorCtr="0">
              <a:noAutofit/>
            </a:bodyPr>
            <a:lstStyle/>
            <a:p>
              <a:pPr lvl="0" algn="ctr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3200" dirty="0"/>
                <a:t>Kaimo plėtra (išskyrus paramą žemės ūkio, maisto ūkio sektoriams ir agrarinės aplinkosaugos priemones)</a:t>
              </a:r>
              <a:endParaRPr lang="en-US" sz="3200" kern="1200" dirty="0"/>
            </a:p>
          </p:txBody>
        </p:sp>
        <p:sp>
          <p:nvSpPr>
            <p:cNvPr id="22" name="Ovalas 21"/>
            <p:cNvSpPr/>
            <p:nvPr/>
          </p:nvSpPr>
          <p:spPr>
            <a:xfrm>
              <a:off x="-409315" y="10290776"/>
              <a:ext cx="853336" cy="853336"/>
            </a:xfrm>
            <a:prstGeom prst="ellipse">
              <a:avLst/>
            </a:prstGeom>
            <a:solidFill>
              <a:srgbClr val="C9CBCD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en-US" dirty="0">
                  <a:solidFill>
                    <a:schemeClr val="tx2"/>
                  </a:solidFill>
                </a:rPr>
                <a:t>9</a:t>
              </a:r>
            </a:p>
          </p:txBody>
        </p:sp>
        <p:sp>
          <p:nvSpPr>
            <p:cNvPr id="23" name="Laisva forma 22"/>
            <p:cNvSpPr/>
            <p:nvPr/>
          </p:nvSpPr>
          <p:spPr>
            <a:xfrm>
              <a:off x="17354" y="11398840"/>
              <a:ext cx="22315110" cy="853337"/>
            </a:xfrm>
            <a:custGeom>
              <a:avLst/>
              <a:gdLst>
                <a:gd name="connsiteX0" fmla="*/ 0 w 10807425"/>
                <a:gd name="connsiteY0" fmla="*/ 0 h 853336"/>
                <a:gd name="connsiteX1" fmla="*/ 10380757 w 10807425"/>
                <a:gd name="connsiteY1" fmla="*/ 0 h 853336"/>
                <a:gd name="connsiteX2" fmla="*/ 10807425 w 10807425"/>
                <a:gd name="connsiteY2" fmla="*/ 426668 h 853336"/>
                <a:gd name="connsiteX3" fmla="*/ 10380757 w 10807425"/>
                <a:gd name="connsiteY3" fmla="*/ 853336 h 853336"/>
                <a:gd name="connsiteX4" fmla="*/ 0 w 10807425"/>
                <a:gd name="connsiteY4" fmla="*/ 853336 h 853336"/>
                <a:gd name="connsiteX5" fmla="*/ 0 w 10807425"/>
                <a:gd name="connsiteY5" fmla="*/ 0 h 853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07425" h="853336">
                  <a:moveTo>
                    <a:pt x="10807425" y="853335"/>
                  </a:moveTo>
                  <a:lnTo>
                    <a:pt x="426668" y="853335"/>
                  </a:lnTo>
                  <a:lnTo>
                    <a:pt x="0" y="426668"/>
                  </a:lnTo>
                  <a:lnTo>
                    <a:pt x="426668" y="1"/>
                  </a:lnTo>
                  <a:lnTo>
                    <a:pt x="10807425" y="1"/>
                  </a:lnTo>
                  <a:lnTo>
                    <a:pt x="10807425" y="853335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9632" tIns="156211" rIns="291593" bIns="156210" numCol="1" spcCol="1270" anchor="ctr" anchorCtr="0">
              <a:noAutofit/>
            </a:bodyPr>
            <a:lstStyle/>
            <a:p>
              <a:pPr lvl="0" algn="ctr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lt-LT" sz="3200" dirty="0"/>
                <a:t>Kurortai ir kurortinės teritorijos</a:t>
              </a:r>
              <a:endParaRPr lang="en-US" sz="3200" kern="1200" dirty="0"/>
            </a:p>
          </p:txBody>
        </p:sp>
        <p:sp>
          <p:nvSpPr>
            <p:cNvPr id="24" name="Ovalas 23"/>
            <p:cNvSpPr/>
            <p:nvPr/>
          </p:nvSpPr>
          <p:spPr>
            <a:xfrm>
              <a:off x="-409315" y="11398841"/>
              <a:ext cx="853336" cy="853336"/>
            </a:xfrm>
            <a:prstGeom prst="ellipse">
              <a:avLst/>
            </a:prstGeom>
            <a:solidFill>
              <a:srgbClr val="C9CBCD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r>
                <a:rPr lang="en-US" sz="2800" dirty="0">
                  <a:solidFill>
                    <a:schemeClr val="tx2"/>
                  </a:solidFill>
                </a:rPr>
                <a:t>10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E1F349D8-2D4E-4A60-BAFF-88BA43E20170}"/>
              </a:ext>
            </a:extLst>
          </p:cNvPr>
          <p:cNvSpPr txBox="1"/>
          <p:nvPr/>
        </p:nvSpPr>
        <p:spPr>
          <a:xfrm>
            <a:off x="0" y="486376"/>
            <a:ext cx="24377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4400" b="1" dirty="0">
                <a:solidFill>
                  <a:srgbClr val="000000"/>
                </a:solidFill>
              </a:rPr>
              <a:t>SIŪLOMOS N</a:t>
            </a:r>
            <a:r>
              <a:rPr lang="en-US" sz="4400" b="1" dirty="0">
                <a:solidFill>
                  <a:srgbClr val="000000"/>
                </a:solidFill>
              </a:rPr>
              <a:t>AUJOS</a:t>
            </a:r>
            <a:r>
              <a:rPr lang="lt-LT" sz="4400" b="1" dirty="0">
                <a:solidFill>
                  <a:srgbClr val="000000"/>
                </a:solidFill>
              </a:rPr>
              <a:t>IOS</a:t>
            </a:r>
            <a:r>
              <a:rPr lang="en-US" sz="4400" b="1" dirty="0">
                <a:solidFill>
                  <a:srgbClr val="000000"/>
                </a:solidFill>
              </a:rPr>
              <a:t> MINISTERIJOS VALDYMO SRITYS</a:t>
            </a:r>
            <a:endParaRPr lang="en-IN" sz="4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663731"/>
      </p:ext>
    </p:extLst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258FCF3-1068-C66C-3FBF-607C9D0E0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037C1A-7B06-7D7A-6D66-8334D0CC6BE8}"/>
              </a:ext>
            </a:extLst>
          </p:cNvPr>
          <p:cNvSpPr txBox="1"/>
          <p:nvPr/>
        </p:nvSpPr>
        <p:spPr>
          <a:xfrm>
            <a:off x="3209925" y="600033"/>
            <a:ext cx="16459200" cy="8826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4800" b="1" noProof="0" dirty="0">
                <a:solidFill>
                  <a:srgbClr val="002060"/>
                </a:solidFill>
                <a:latin typeface="+mj-lt"/>
              </a:rPr>
              <a:t>NAUJOSIOS MINISTERIJOS PRIVALUMAI</a:t>
            </a:r>
            <a:endParaRPr lang="lt-LT" b="1" noProof="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2" name="Stačiakampis 21">
            <a:extLst>
              <a:ext uri="{FF2B5EF4-FFF2-40B4-BE49-F238E27FC236}">
                <a16:creationId xmlns:a16="http://schemas.microsoft.com/office/drawing/2014/main" id="{774F17BA-B988-007A-D508-A5C0285FF5B7}"/>
              </a:ext>
            </a:extLst>
          </p:cNvPr>
          <p:cNvSpPr/>
          <p:nvPr/>
        </p:nvSpPr>
        <p:spPr>
          <a:xfrm>
            <a:off x="0" y="0"/>
            <a:ext cx="1828800" cy="2743200"/>
          </a:xfrm>
          <a:prstGeom prst="rect">
            <a:avLst/>
          </a:prstGeom>
          <a:solidFill>
            <a:srgbClr val="0070C0">
              <a:alpha val="50196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noProof="0" dirty="0"/>
          </a:p>
        </p:txBody>
      </p:sp>
      <p:sp>
        <p:nvSpPr>
          <p:cNvPr id="23" name="Ovalas 22">
            <a:extLst>
              <a:ext uri="{FF2B5EF4-FFF2-40B4-BE49-F238E27FC236}">
                <a16:creationId xmlns:a16="http://schemas.microsoft.com/office/drawing/2014/main" id="{7EAA94CB-AA79-8387-E242-99A97CC42611}"/>
              </a:ext>
            </a:extLst>
          </p:cNvPr>
          <p:cNvSpPr/>
          <p:nvPr/>
        </p:nvSpPr>
        <p:spPr>
          <a:xfrm>
            <a:off x="1381125" y="952500"/>
            <a:ext cx="895350" cy="838200"/>
          </a:xfrm>
          <a:prstGeom prst="ellipse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lt-LT" noProof="0" dirty="0"/>
          </a:p>
        </p:txBody>
      </p:sp>
      <p:sp>
        <p:nvSpPr>
          <p:cNvPr id="19" name="Suapvalintas stačiakampis 18"/>
          <p:cNvSpPr/>
          <p:nvPr/>
        </p:nvSpPr>
        <p:spPr>
          <a:xfrm>
            <a:off x="7233139" y="2057400"/>
            <a:ext cx="4991832" cy="578533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lt-LT" sz="2800" b="1" noProof="0" dirty="0">
                <a:solidFill>
                  <a:srgbClr val="000000"/>
                </a:solidFill>
              </a:rPr>
              <a:t>Regioninė politika – daugiau nei ES fondai. </a:t>
            </a:r>
          </a:p>
          <a:p>
            <a:pPr algn="ctr"/>
            <a:r>
              <a:rPr lang="lt-LT" sz="2400" noProof="0" dirty="0">
                <a:solidFill>
                  <a:srgbClr val="000000"/>
                </a:solidFill>
              </a:rPr>
              <a:t>---</a:t>
            </a:r>
          </a:p>
          <a:p>
            <a:pPr algn="ctr"/>
            <a:r>
              <a:rPr lang="lt-LT" sz="2400" noProof="0" dirty="0">
                <a:solidFill>
                  <a:srgbClr val="000000"/>
                </a:solidFill>
              </a:rPr>
              <a:t>Derinant investicijas su reguliacinėmis priemonėmis, bus galima kompleksiškai spręsti regionų problemas, ne tik finansuojant projektus, bet ir </a:t>
            </a:r>
            <a:r>
              <a:rPr lang="lt-LT" sz="2400" b="1" noProof="0" dirty="0">
                <a:solidFill>
                  <a:srgbClr val="000000"/>
                </a:solidFill>
              </a:rPr>
              <a:t>užtikrinant tinkamą teisinį reglamentavimą</a:t>
            </a:r>
            <a:r>
              <a:rPr lang="lt-LT" sz="2400" noProof="0" dirty="0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24" name="Suapvalintas stačiakampis 23"/>
          <p:cNvSpPr/>
          <p:nvPr/>
        </p:nvSpPr>
        <p:spPr>
          <a:xfrm>
            <a:off x="12526108" y="2057400"/>
            <a:ext cx="4991832" cy="578533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lt-LT" sz="2800" b="1" noProof="0" dirty="0">
                <a:solidFill>
                  <a:srgbClr val="000000"/>
                </a:solidFill>
              </a:rPr>
              <a:t>Aiški atsakomybė ir mažiau biurokratijos</a:t>
            </a:r>
            <a:endParaRPr lang="lt-LT" sz="2800" noProof="0" dirty="0">
              <a:solidFill>
                <a:srgbClr val="000000"/>
              </a:solidFill>
            </a:endParaRPr>
          </a:p>
          <a:p>
            <a:pPr algn="ctr"/>
            <a:r>
              <a:rPr lang="lt-LT" sz="2400" noProof="0" dirty="0">
                <a:solidFill>
                  <a:srgbClr val="000000"/>
                </a:solidFill>
              </a:rPr>
              <a:t>---</a:t>
            </a:r>
          </a:p>
          <a:p>
            <a:pPr algn="ctr"/>
            <a:r>
              <a:rPr lang="lt-LT" sz="2400" noProof="0" dirty="0">
                <a:solidFill>
                  <a:srgbClr val="000000"/>
                </a:solidFill>
              </a:rPr>
              <a:t>Viena institucija, koordinuojanti </a:t>
            </a:r>
            <a:r>
              <a:rPr lang="lt-LT" sz="2400" b="1" noProof="0" dirty="0">
                <a:solidFill>
                  <a:srgbClr val="000000"/>
                </a:solidFill>
              </a:rPr>
              <a:t>visus su gyventojų ir investuotojų pritraukimu susijusius procesus </a:t>
            </a:r>
            <a:r>
              <a:rPr lang="lt-LT" sz="2400" noProof="0" dirty="0">
                <a:solidFill>
                  <a:srgbClr val="000000"/>
                </a:solidFill>
              </a:rPr>
              <a:t>– nuo būsto pasiūlos iki viešojo transporto ar socialinės infrastruktūros planavimo. </a:t>
            </a:r>
            <a:r>
              <a:rPr lang="lt-LT" sz="2400" b="1" noProof="0" dirty="0">
                <a:solidFill>
                  <a:srgbClr val="000000"/>
                </a:solidFill>
              </a:rPr>
              <a:t>Mažesnė biurokratija </a:t>
            </a:r>
            <a:r>
              <a:rPr lang="lt-LT" sz="2400" noProof="0" dirty="0">
                <a:solidFill>
                  <a:srgbClr val="000000"/>
                </a:solidFill>
              </a:rPr>
              <a:t>ir administracinė našta visoms institucijoms ir partneriams.</a:t>
            </a:r>
          </a:p>
        </p:txBody>
      </p:sp>
      <p:sp>
        <p:nvSpPr>
          <p:cNvPr id="25" name="Suapvalintas stačiakampis 24"/>
          <p:cNvSpPr/>
          <p:nvPr/>
        </p:nvSpPr>
        <p:spPr>
          <a:xfrm>
            <a:off x="17889416" y="2057400"/>
            <a:ext cx="4991832" cy="578533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lt-LT" sz="2800" b="1" noProof="0" dirty="0">
                <a:solidFill>
                  <a:srgbClr val="000000"/>
                </a:solidFill>
              </a:rPr>
              <a:t>Efektyvesnis išteklių naudojimas</a:t>
            </a:r>
          </a:p>
          <a:p>
            <a:pPr algn="ctr"/>
            <a:r>
              <a:rPr lang="lt-LT" sz="2400" noProof="0" dirty="0">
                <a:solidFill>
                  <a:srgbClr val="000000"/>
                </a:solidFill>
              </a:rPr>
              <a:t>---</a:t>
            </a:r>
          </a:p>
          <a:p>
            <a:pPr algn="ctr"/>
            <a:r>
              <a:rPr lang="lt-LT" sz="2400" noProof="0" dirty="0">
                <a:solidFill>
                  <a:srgbClr val="000000"/>
                </a:solidFill>
              </a:rPr>
              <a:t>Valdymo sritys vienoje ministerijoje (vietoje dabartinių šešių) – </a:t>
            </a:r>
            <a:r>
              <a:rPr lang="lt-LT" sz="2400" b="1" noProof="0" dirty="0">
                <a:solidFill>
                  <a:srgbClr val="000000"/>
                </a:solidFill>
              </a:rPr>
              <a:t>mažesnis funkcijų ir finansavimo dubliavimas</a:t>
            </a:r>
            <a:r>
              <a:rPr lang="lt-LT" sz="2400" noProof="0" dirty="0">
                <a:solidFill>
                  <a:srgbClr val="000000"/>
                </a:solidFill>
              </a:rPr>
              <a:t>. Dėmesys problemoms, kurios nebuvo sprendžiamos dėl funkcijų išskaidymo tarp kelių ministerijų (pvz., </a:t>
            </a:r>
            <a:r>
              <a:rPr lang="lt-LT" sz="2400" b="1" noProof="0" dirty="0">
                <a:solidFill>
                  <a:srgbClr val="000000"/>
                </a:solidFill>
              </a:rPr>
              <a:t>prieinamo būsto politika, </a:t>
            </a:r>
            <a:r>
              <a:rPr lang="lt-LT" sz="2400" b="1" noProof="0" dirty="0" err="1">
                <a:solidFill>
                  <a:srgbClr val="000000"/>
                </a:solidFill>
              </a:rPr>
              <a:t>daugiafondės</a:t>
            </a:r>
            <a:r>
              <a:rPr lang="lt-LT" sz="2400" b="1" noProof="0" dirty="0">
                <a:solidFill>
                  <a:srgbClr val="000000"/>
                </a:solidFill>
              </a:rPr>
              <a:t> VVG strategijos</a:t>
            </a:r>
            <a:r>
              <a:rPr lang="lt-LT" sz="2400" noProof="0" dirty="0">
                <a:solidFill>
                  <a:srgbClr val="000000"/>
                </a:solidFill>
              </a:rPr>
              <a:t>).</a:t>
            </a:r>
          </a:p>
        </p:txBody>
      </p:sp>
      <p:sp>
        <p:nvSpPr>
          <p:cNvPr id="26" name="Suapvalintas stačiakampis 25"/>
          <p:cNvSpPr/>
          <p:nvPr/>
        </p:nvSpPr>
        <p:spPr>
          <a:xfrm>
            <a:off x="1905000" y="2057400"/>
            <a:ext cx="4991832" cy="5785337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lt-LT" sz="2800" b="1" noProof="0" dirty="0">
                <a:solidFill>
                  <a:srgbClr val="000000"/>
                </a:solidFill>
              </a:rPr>
              <a:t>Kryptingos investicijos regionų tikslams. </a:t>
            </a:r>
          </a:p>
          <a:p>
            <a:pPr algn="ctr"/>
            <a:r>
              <a:rPr lang="lt-LT" sz="2400" noProof="0" dirty="0">
                <a:solidFill>
                  <a:srgbClr val="000000"/>
                </a:solidFill>
              </a:rPr>
              <a:t>---</a:t>
            </a:r>
          </a:p>
          <a:p>
            <a:pPr algn="ctr"/>
            <a:r>
              <a:rPr lang="lt-LT" sz="2400" noProof="0" dirty="0">
                <a:solidFill>
                  <a:srgbClr val="000000"/>
                </a:solidFill>
              </a:rPr>
              <a:t>Regionų ministerija turi būti atsakinga už </a:t>
            </a:r>
            <a:r>
              <a:rPr lang="lt-LT" sz="2400" b="1" noProof="0" dirty="0">
                <a:solidFill>
                  <a:srgbClr val="000000"/>
                </a:solidFill>
              </a:rPr>
              <a:t>visų Regionų plėtros programai skirtų lėšų administravimą</a:t>
            </a:r>
            <a:r>
              <a:rPr lang="lt-LT" sz="2400" noProof="0" dirty="0">
                <a:solidFill>
                  <a:srgbClr val="000000"/>
                </a:solidFill>
              </a:rPr>
              <a:t>. </a:t>
            </a:r>
          </a:p>
          <a:p>
            <a:pPr algn="ctr"/>
            <a:r>
              <a:rPr lang="lt-LT" sz="2400" noProof="0" dirty="0">
                <a:solidFill>
                  <a:srgbClr val="000000"/>
                </a:solidFill>
              </a:rPr>
              <a:t>Savivaldybėms bus taikomos bendros finansavimo gairės ir taisyklės. </a:t>
            </a:r>
          </a:p>
          <a:p>
            <a:pPr algn="ctr"/>
            <a:r>
              <a:rPr lang="lt-LT" sz="2400" noProof="0" dirty="0">
                <a:solidFill>
                  <a:srgbClr val="000000"/>
                </a:solidFill>
              </a:rPr>
              <a:t>Galimi </a:t>
            </a:r>
            <a:r>
              <a:rPr lang="lt-LT" sz="2400" b="1" noProof="0" dirty="0">
                <a:solidFill>
                  <a:srgbClr val="000000"/>
                </a:solidFill>
              </a:rPr>
              <a:t>nauji finansavimo šaltiniai</a:t>
            </a:r>
            <a:r>
              <a:rPr lang="lt-LT" sz="2400" noProof="0" dirty="0">
                <a:solidFill>
                  <a:srgbClr val="000000"/>
                </a:solidFill>
              </a:rPr>
              <a:t> (Europos žemės ūkio fondas kaimo plėtrai, Modernizavimo fondas ar NVO fondas.</a:t>
            </a:r>
          </a:p>
        </p:txBody>
      </p:sp>
      <p:sp>
        <p:nvSpPr>
          <p:cNvPr id="27" name="Suapvalintas stačiakampis 26"/>
          <p:cNvSpPr/>
          <p:nvPr/>
        </p:nvSpPr>
        <p:spPr>
          <a:xfrm>
            <a:off x="7289556" y="7995137"/>
            <a:ext cx="4991832" cy="524021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lt-LT" sz="2400" b="1" noProof="0" dirty="0">
                <a:solidFill>
                  <a:srgbClr val="000000"/>
                </a:solidFill>
              </a:rPr>
              <a:t>Daugiau sprendimų galios regionams</a:t>
            </a:r>
          </a:p>
          <a:p>
            <a:pPr algn="ctr"/>
            <a:r>
              <a:rPr lang="lt-LT" sz="2400" noProof="0" dirty="0">
                <a:solidFill>
                  <a:srgbClr val="000000"/>
                </a:solidFill>
              </a:rPr>
              <a:t>---</a:t>
            </a:r>
          </a:p>
          <a:p>
            <a:pPr algn="ctr"/>
            <a:r>
              <a:rPr lang="lt-LT" sz="2400" noProof="0" dirty="0">
                <a:solidFill>
                  <a:srgbClr val="000000"/>
                </a:solidFill>
              </a:rPr>
              <a:t>Regionų plėtros tarybos ir savivaldybės gaus </a:t>
            </a:r>
            <a:r>
              <a:rPr lang="lt-LT" sz="2400" b="1" noProof="0" dirty="0">
                <a:solidFill>
                  <a:srgbClr val="000000"/>
                </a:solidFill>
              </a:rPr>
              <a:t>daugiau laisvės priimti sprendimus</a:t>
            </a:r>
            <a:r>
              <a:rPr lang="lt-LT" sz="2400" noProof="0" dirty="0">
                <a:solidFill>
                  <a:srgbClr val="000000"/>
                </a:solidFill>
              </a:rPr>
              <a:t>, prisitaikant prie vietos poreikių. Sprendimai bus priimami arčiau žmonių. </a:t>
            </a:r>
          </a:p>
          <a:p>
            <a:pPr algn="ctr"/>
            <a:r>
              <a:rPr lang="lt-LT" sz="2400" noProof="0" dirty="0">
                <a:solidFill>
                  <a:srgbClr val="000000"/>
                </a:solidFill>
              </a:rPr>
              <a:t>Regionų ministerija - regionų interesus ginantis </a:t>
            </a:r>
            <a:r>
              <a:rPr lang="lt-LT" sz="2400" b="1" noProof="0" dirty="0">
                <a:solidFill>
                  <a:srgbClr val="000000"/>
                </a:solidFill>
              </a:rPr>
              <a:t>„balsas“ Vyriausybėje</a:t>
            </a:r>
            <a:r>
              <a:rPr lang="lt-LT" sz="2400" noProof="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28" name="Suapvalintas stačiakampis 27"/>
          <p:cNvSpPr/>
          <p:nvPr/>
        </p:nvSpPr>
        <p:spPr>
          <a:xfrm>
            <a:off x="12582525" y="7995137"/>
            <a:ext cx="4991832" cy="524021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lt-LT" sz="2800" b="1" noProof="0" dirty="0">
                <a:solidFill>
                  <a:srgbClr val="000000"/>
                </a:solidFill>
              </a:rPr>
              <a:t>Dėmesys specifiniams vietovių poreikiams</a:t>
            </a:r>
          </a:p>
          <a:p>
            <a:pPr algn="ctr"/>
            <a:r>
              <a:rPr lang="lt-LT" sz="2400" noProof="0" dirty="0">
                <a:solidFill>
                  <a:srgbClr val="000000"/>
                </a:solidFill>
              </a:rPr>
              <a:t>---</a:t>
            </a:r>
          </a:p>
          <a:p>
            <a:pPr algn="ctr"/>
            <a:r>
              <a:rPr lang="lt-LT" sz="2400" noProof="0" dirty="0">
                <a:solidFill>
                  <a:srgbClr val="000000"/>
                </a:solidFill>
              </a:rPr>
              <a:t>Galimybė inicijuoti </a:t>
            </a:r>
            <a:r>
              <a:rPr lang="lt-LT" sz="2400" b="1" noProof="0" dirty="0">
                <a:solidFill>
                  <a:srgbClr val="000000"/>
                </a:solidFill>
              </a:rPr>
              <a:t>esmines reformas, kuriant naują urbanistikos, kaimo plėtros, kurortų politikos kokybę</a:t>
            </a:r>
            <a:r>
              <a:rPr lang="lt-LT" sz="2400" noProof="0" dirty="0">
                <a:solidFill>
                  <a:srgbClr val="000000"/>
                </a:solidFill>
              </a:rPr>
              <a:t>. Šios sritys bus vertinamos kaip svarbios regioninės politikos dalys, o ne kaip priedėliai prie kitų valdymo sričių (architektūros, žemės ūkio ir turizmo).</a:t>
            </a:r>
          </a:p>
        </p:txBody>
      </p:sp>
      <p:sp>
        <p:nvSpPr>
          <p:cNvPr id="29" name="Suapvalintas stačiakampis 28"/>
          <p:cNvSpPr/>
          <p:nvPr/>
        </p:nvSpPr>
        <p:spPr>
          <a:xfrm>
            <a:off x="17945833" y="7995137"/>
            <a:ext cx="4991832" cy="5240215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lt-LT" sz="2800" b="1" noProof="0" dirty="0">
                <a:solidFill>
                  <a:srgbClr val="000000"/>
                </a:solidFill>
              </a:rPr>
              <a:t>Pažangesnis regioninės politikos modelis</a:t>
            </a:r>
          </a:p>
          <a:p>
            <a:pPr algn="ctr"/>
            <a:r>
              <a:rPr lang="lt-LT" sz="2400" noProof="0" dirty="0">
                <a:solidFill>
                  <a:srgbClr val="000000"/>
                </a:solidFill>
              </a:rPr>
              <a:t>---</a:t>
            </a:r>
          </a:p>
          <a:p>
            <a:pPr algn="ctr"/>
            <a:r>
              <a:rPr lang="lt-LT" sz="2400" noProof="0" dirty="0">
                <a:solidFill>
                  <a:srgbClr val="000000"/>
                </a:solidFill>
              </a:rPr>
              <a:t>Šiaurės ir Baltijos šalys (išskyrus Lietuvą) bei Lenkija jau sėkmingai įgyvendina regioninę politiką, </a:t>
            </a:r>
            <a:r>
              <a:rPr lang="lt-LT" sz="2400" b="1" noProof="0" dirty="0">
                <a:solidFill>
                  <a:srgbClr val="000000"/>
                </a:solidFill>
              </a:rPr>
              <a:t>remdamosi stipriomis regioninėmis ministerijomis</a:t>
            </a:r>
            <a:r>
              <a:rPr lang="lt-LT" sz="2400" noProof="0" dirty="0">
                <a:solidFill>
                  <a:srgbClr val="000000"/>
                </a:solidFill>
              </a:rPr>
              <a:t>. Šių šalių pažanga mažinant regioninius netolygumus yra pastebimai geresnė nei Lietuvoje</a:t>
            </a:r>
          </a:p>
        </p:txBody>
      </p:sp>
      <p:sp>
        <p:nvSpPr>
          <p:cNvPr id="30" name="Suapvalintas stačiakampis 29"/>
          <p:cNvSpPr/>
          <p:nvPr/>
        </p:nvSpPr>
        <p:spPr>
          <a:xfrm>
            <a:off x="1961417" y="7995137"/>
            <a:ext cx="4935415" cy="550984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lt-LT" sz="2800" b="1" noProof="0" dirty="0">
                <a:solidFill>
                  <a:srgbClr val="000000"/>
                </a:solidFill>
              </a:rPr>
              <a:t>Stiprėjanti pilietinė visuomenė ir bendruomenės</a:t>
            </a:r>
          </a:p>
          <a:p>
            <a:pPr algn="ctr"/>
            <a:r>
              <a:rPr lang="lt-LT" sz="2400" noProof="0" dirty="0">
                <a:solidFill>
                  <a:srgbClr val="000000"/>
                </a:solidFill>
              </a:rPr>
              <a:t>---</a:t>
            </a:r>
          </a:p>
          <a:p>
            <a:pPr algn="ctr"/>
            <a:r>
              <a:rPr lang="lt-LT" sz="2400" noProof="0" dirty="0">
                <a:solidFill>
                  <a:srgbClr val="000000"/>
                </a:solidFill>
              </a:rPr>
              <a:t>Įgaliojimai ir ištekliai stiprinti </a:t>
            </a:r>
            <a:r>
              <a:rPr lang="lt-LT" sz="2400" b="1" noProof="0" dirty="0">
                <a:solidFill>
                  <a:srgbClr val="000000"/>
                </a:solidFill>
              </a:rPr>
              <a:t>visas bendruomenes ir NVO</a:t>
            </a:r>
            <a:r>
              <a:rPr lang="lt-LT" sz="2400" noProof="0" dirty="0">
                <a:solidFill>
                  <a:srgbClr val="000000"/>
                </a:solidFill>
              </a:rPr>
              <a:t>. Tai skatins atsakingesnį valdymą, socialinę sanglaudą ir bendruomenių gebėjimą savarankiškai spręsti problemas ir prisidėti prie regionų plėtros.</a:t>
            </a:r>
          </a:p>
        </p:txBody>
      </p:sp>
    </p:spTree>
    <p:extLst>
      <p:ext uri="{BB962C8B-B14F-4D97-AF65-F5344CB8AC3E}">
        <p14:creationId xmlns:p14="http://schemas.microsoft.com/office/powerpoint/2010/main" val="2513773823"/>
      </p:ext>
    </p:extLst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FB396F-BFD8-2E44-9DB8-4CE10E053B4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4377650" cy="1371242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2E8F52-F44C-8D44-926B-A1E5F806623C}"/>
              </a:ext>
            </a:extLst>
          </p:cNvPr>
          <p:cNvSpPr/>
          <p:nvPr/>
        </p:nvSpPr>
        <p:spPr>
          <a:xfrm>
            <a:off x="5447539" y="7495006"/>
            <a:ext cx="13856462" cy="29920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279770" y="7982535"/>
            <a:ext cx="12192000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400"/>
              </a:spcAft>
            </a:pPr>
            <a:r>
              <a:rPr lang="lt-LT" sz="5400" b="1" dirty="0">
                <a:solidFill>
                  <a:schemeClr val="tx1">
                    <a:lumMod val="50000"/>
                  </a:schemeClr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AČIŪ</a:t>
            </a:r>
            <a:endParaRPr lang="en-US" sz="5400" b="1" dirty="0">
              <a:solidFill>
                <a:schemeClr val="tx1">
                  <a:lumMod val="50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lt-LT" b="1" dirty="0" err="1">
                <a:solidFill>
                  <a:schemeClr val="tx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regionuministerija</a:t>
            </a:r>
            <a:r>
              <a:rPr lang="en-US" b="1" dirty="0">
                <a:solidFill>
                  <a:schemeClr val="tx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@vrm.lt</a:t>
            </a:r>
          </a:p>
          <a:p>
            <a:pPr algn="ctr"/>
            <a:endParaRPr lang="lt-LT" sz="4800" b="1" dirty="0">
              <a:solidFill>
                <a:schemeClr val="tx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602353" y="7604548"/>
            <a:ext cx="111357" cy="2772945"/>
          </a:xfrm>
          <a:prstGeom prst="rect">
            <a:avLst/>
          </a:prstGeom>
          <a:solidFill>
            <a:srgbClr val="C401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Paveikslėlis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9522" y="795130"/>
            <a:ext cx="3582684" cy="330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69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Default Theme">
  <a:themeElements>
    <a:clrScheme name="Custom 17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C00000"/>
      </a:accent1>
      <a:accent2>
        <a:srgbClr val="F13900"/>
      </a:accent2>
      <a:accent3>
        <a:srgbClr val="FFA98E"/>
      </a:accent3>
      <a:accent4>
        <a:srgbClr val="FF835D"/>
      </a:accent4>
      <a:accent5>
        <a:srgbClr val="4C4C4C"/>
      </a:accent5>
      <a:accent6>
        <a:srgbClr val="999AA0"/>
      </a:accent6>
      <a:hlink>
        <a:srgbClr val="F33B48"/>
      </a:hlink>
      <a:folHlink>
        <a:srgbClr val="FF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38912</TotalTime>
  <Words>953</Words>
  <Application>Microsoft Office PowerPoint</Application>
  <PresentationFormat>Pasirinktinai</PresentationFormat>
  <Paragraphs>108</Paragraphs>
  <Slides>7</Slides>
  <Notes>2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Lato</vt:lpstr>
      <vt:lpstr>Lato Light</vt:lpstr>
      <vt:lpstr>Montserrat Light</vt:lpstr>
      <vt:lpstr>Default Theme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Premium Presentations</dc:title>
  <dc:creator>Ieva Dirmaitė</dc:creator>
  <cp:lastModifiedBy>Vilma Verkauskienė</cp:lastModifiedBy>
  <cp:revision>6297</cp:revision>
  <cp:lastPrinted>2019-08-30T05:54:32Z</cp:lastPrinted>
  <dcterms:created xsi:type="dcterms:W3CDTF">2014-11-12T21:47:38Z</dcterms:created>
  <dcterms:modified xsi:type="dcterms:W3CDTF">2025-04-07T13:45:29Z</dcterms:modified>
</cp:coreProperties>
</file>