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413" r:id="rId3"/>
    <p:sldId id="421" r:id="rId4"/>
    <p:sldId id="414" r:id="rId5"/>
    <p:sldId id="420" r:id="rId6"/>
    <p:sldId id="410" r:id="rId7"/>
    <p:sldId id="412" r:id="rId8"/>
  </p:sldIdLst>
  <p:sldSz cx="9144000" cy="5143500" type="screen16x9"/>
  <p:notesSz cx="6858000" cy="9144000"/>
  <p:defaultTextStyle>
    <a:defPPr>
      <a:defRPr lang="lt-LT"/>
    </a:defPPr>
    <a:lvl1pPr marL="0" algn="l" defTabSz="914296" rtl="0" eaLnBrk="1" latinLnBrk="0" hangingPunct="1">
      <a:defRPr sz="1800" kern="1200">
        <a:solidFill>
          <a:schemeClr val="tx1"/>
        </a:solidFill>
        <a:latin typeface="+mn-lt"/>
        <a:ea typeface="+mn-ea"/>
        <a:cs typeface="+mn-cs"/>
      </a:defRPr>
    </a:lvl1pPr>
    <a:lvl2pPr marL="457148"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4" algn="l" defTabSz="91429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Vidutinis stili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Vidutinis stilius 2 – paryškinima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Vidutinis stilius 2 – paryškinima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Vidutinis stilius 2 – paryškinima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493" autoAdjust="0"/>
    <p:restoredTop sz="92982" autoAdjust="0"/>
  </p:normalViewPr>
  <p:slideViewPr>
    <p:cSldViewPr>
      <p:cViewPr varScale="1">
        <p:scale>
          <a:sx n="157" d="100"/>
          <a:sy n="157" d="100"/>
        </p:scale>
        <p:origin x="936" y="13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3E4519-2906-48CE-985C-43E9F2D9EFEA}" type="datetimeFigureOut">
              <a:rPr lang="lt-LT" smtClean="0"/>
              <a:t>2022-12-18</a:t>
            </a:fld>
            <a:endParaRPr lang="lt-LT"/>
          </a:p>
        </p:txBody>
      </p:sp>
      <p:sp>
        <p:nvSpPr>
          <p:cNvPr id="4" name="Skaidrės vaizdo vietos rezervavimo ženkla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6" name="Poraštės vietos rezervavimo ženkla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30A99B-BB7C-4F22-85EF-7D9237BBACF5}" type="slidenum">
              <a:rPr lang="lt-LT" smtClean="0"/>
              <a:t>‹#›</a:t>
            </a:fld>
            <a:endParaRPr lang="lt-LT"/>
          </a:p>
        </p:txBody>
      </p:sp>
    </p:spTree>
    <p:extLst>
      <p:ext uri="{BB962C8B-B14F-4D97-AF65-F5344CB8AC3E}">
        <p14:creationId xmlns:p14="http://schemas.microsoft.com/office/powerpoint/2010/main" val="3973695676"/>
      </p:ext>
    </p:extLst>
  </p:cSld>
  <p:clrMap bg1="lt1" tx1="dk1" bg2="lt2" tx2="dk2" accent1="accent1" accent2="accent2" accent3="accent3" accent4="accent4" accent5="accent5" accent6="accent6" hlink="hlink" folHlink="folHlink"/>
  <p:notesStyle>
    <a:lvl1pPr marL="0" algn="l" defTabSz="914296" rtl="0" eaLnBrk="1" latinLnBrk="0" hangingPunct="1">
      <a:defRPr sz="1200" kern="1200">
        <a:solidFill>
          <a:schemeClr val="tx1"/>
        </a:solidFill>
        <a:latin typeface="+mn-lt"/>
        <a:ea typeface="+mn-ea"/>
        <a:cs typeface="+mn-cs"/>
      </a:defRPr>
    </a:lvl1pPr>
    <a:lvl2pPr marL="457148" algn="l" defTabSz="914296" rtl="0" eaLnBrk="1" latinLnBrk="0" hangingPunct="1">
      <a:defRPr sz="1200" kern="1200">
        <a:solidFill>
          <a:schemeClr val="tx1"/>
        </a:solidFill>
        <a:latin typeface="+mn-lt"/>
        <a:ea typeface="+mn-ea"/>
        <a:cs typeface="+mn-cs"/>
      </a:defRPr>
    </a:lvl2pPr>
    <a:lvl3pPr marL="914296" algn="l" defTabSz="914296" rtl="0" eaLnBrk="1" latinLnBrk="0" hangingPunct="1">
      <a:defRPr sz="1200" kern="1200">
        <a:solidFill>
          <a:schemeClr val="tx1"/>
        </a:solidFill>
        <a:latin typeface="+mn-lt"/>
        <a:ea typeface="+mn-ea"/>
        <a:cs typeface="+mn-cs"/>
      </a:defRPr>
    </a:lvl3pPr>
    <a:lvl4pPr marL="1371444" algn="l" defTabSz="914296" rtl="0" eaLnBrk="1" latinLnBrk="0" hangingPunct="1">
      <a:defRPr sz="1200" kern="1200">
        <a:solidFill>
          <a:schemeClr val="tx1"/>
        </a:solidFill>
        <a:latin typeface="+mn-lt"/>
        <a:ea typeface="+mn-ea"/>
        <a:cs typeface="+mn-cs"/>
      </a:defRPr>
    </a:lvl4pPr>
    <a:lvl5pPr marL="1828592" algn="l" defTabSz="914296" rtl="0" eaLnBrk="1" latinLnBrk="0" hangingPunct="1">
      <a:defRPr sz="1200" kern="1200">
        <a:solidFill>
          <a:schemeClr val="tx1"/>
        </a:solidFill>
        <a:latin typeface="+mn-lt"/>
        <a:ea typeface="+mn-ea"/>
        <a:cs typeface="+mn-cs"/>
      </a:defRPr>
    </a:lvl5pPr>
    <a:lvl6pPr marL="2285740" algn="l" defTabSz="914296" rtl="0" eaLnBrk="1" latinLnBrk="0" hangingPunct="1">
      <a:defRPr sz="1200" kern="1200">
        <a:solidFill>
          <a:schemeClr val="tx1"/>
        </a:solidFill>
        <a:latin typeface="+mn-lt"/>
        <a:ea typeface="+mn-ea"/>
        <a:cs typeface="+mn-cs"/>
      </a:defRPr>
    </a:lvl6pPr>
    <a:lvl7pPr marL="2742888" algn="l" defTabSz="914296" rtl="0" eaLnBrk="1" latinLnBrk="0" hangingPunct="1">
      <a:defRPr sz="1200" kern="1200">
        <a:solidFill>
          <a:schemeClr val="tx1"/>
        </a:solidFill>
        <a:latin typeface="+mn-lt"/>
        <a:ea typeface="+mn-ea"/>
        <a:cs typeface="+mn-cs"/>
      </a:defRPr>
    </a:lvl7pPr>
    <a:lvl8pPr marL="3200036" algn="l" defTabSz="914296" rtl="0" eaLnBrk="1" latinLnBrk="0" hangingPunct="1">
      <a:defRPr sz="1200" kern="1200">
        <a:solidFill>
          <a:schemeClr val="tx1"/>
        </a:solidFill>
        <a:latin typeface="+mn-lt"/>
        <a:ea typeface="+mn-ea"/>
        <a:cs typeface="+mn-cs"/>
      </a:defRPr>
    </a:lvl8pPr>
    <a:lvl9pPr marL="3657184" algn="l" defTabSz="91429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381000" y="685800"/>
            <a:ext cx="6096000" cy="3429000"/>
          </a:xfrm>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2</a:t>
            </a:fld>
            <a:endParaRPr lang="lt-LT"/>
          </a:p>
        </p:txBody>
      </p:sp>
    </p:spTree>
    <p:extLst>
      <p:ext uri="{BB962C8B-B14F-4D97-AF65-F5344CB8AC3E}">
        <p14:creationId xmlns:p14="http://schemas.microsoft.com/office/powerpoint/2010/main" val="2096266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381000" y="685800"/>
            <a:ext cx="6096000" cy="3429000"/>
          </a:xfrm>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3</a:t>
            </a:fld>
            <a:endParaRPr lang="lt-LT"/>
          </a:p>
        </p:txBody>
      </p:sp>
    </p:spTree>
    <p:extLst>
      <p:ext uri="{BB962C8B-B14F-4D97-AF65-F5344CB8AC3E}">
        <p14:creationId xmlns:p14="http://schemas.microsoft.com/office/powerpoint/2010/main" val="4162145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381000" y="685800"/>
            <a:ext cx="6096000" cy="3429000"/>
          </a:xfrm>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4</a:t>
            </a:fld>
            <a:endParaRPr lang="lt-LT"/>
          </a:p>
        </p:txBody>
      </p:sp>
    </p:spTree>
    <p:extLst>
      <p:ext uri="{BB962C8B-B14F-4D97-AF65-F5344CB8AC3E}">
        <p14:creationId xmlns:p14="http://schemas.microsoft.com/office/powerpoint/2010/main" val="3253793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381000" y="685800"/>
            <a:ext cx="6096000" cy="3429000"/>
          </a:xfrm>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5</a:t>
            </a:fld>
            <a:endParaRPr lang="lt-LT"/>
          </a:p>
        </p:txBody>
      </p:sp>
    </p:spTree>
    <p:extLst>
      <p:ext uri="{BB962C8B-B14F-4D97-AF65-F5344CB8AC3E}">
        <p14:creationId xmlns:p14="http://schemas.microsoft.com/office/powerpoint/2010/main" val="1027614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381000" y="685800"/>
            <a:ext cx="6096000" cy="3429000"/>
          </a:xfrm>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6</a:t>
            </a:fld>
            <a:endParaRPr lang="lt-LT"/>
          </a:p>
        </p:txBody>
      </p:sp>
    </p:spTree>
    <p:extLst>
      <p:ext uri="{BB962C8B-B14F-4D97-AF65-F5344CB8AC3E}">
        <p14:creationId xmlns:p14="http://schemas.microsoft.com/office/powerpoint/2010/main" val="278087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381000" y="685800"/>
            <a:ext cx="6096000" cy="3429000"/>
          </a:xfrm>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7</a:t>
            </a:fld>
            <a:endParaRPr lang="lt-LT"/>
          </a:p>
        </p:txBody>
      </p:sp>
    </p:spTree>
    <p:extLst>
      <p:ext uri="{BB962C8B-B14F-4D97-AF65-F5344CB8AC3E}">
        <p14:creationId xmlns:p14="http://schemas.microsoft.com/office/powerpoint/2010/main" val="3029174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1597820"/>
            <a:ext cx="7772400" cy="1102519"/>
          </a:xfrm>
        </p:spPr>
        <p:txBody>
          <a:bodyPr/>
          <a:lstStyle/>
          <a:p>
            <a:r>
              <a:rPr lang="lt-LT"/>
              <a:t>Spustelėję redag. ruoš. pavad. stilių</a:t>
            </a:r>
          </a:p>
        </p:txBody>
      </p:sp>
      <p:sp>
        <p:nvSpPr>
          <p:cNvPr id="3" name="Antrinis pavadinimas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48" indent="0" algn="ctr">
              <a:buNone/>
              <a:defRPr>
                <a:solidFill>
                  <a:schemeClr val="tx1">
                    <a:tint val="75000"/>
                  </a:schemeClr>
                </a:solidFill>
              </a:defRPr>
            </a:lvl2pPr>
            <a:lvl3pPr marL="914296" indent="0" algn="ctr">
              <a:buNone/>
              <a:defRPr>
                <a:solidFill>
                  <a:schemeClr val="tx1">
                    <a:tint val="75000"/>
                  </a:schemeClr>
                </a:solidFill>
              </a:defRPr>
            </a:lvl3pPr>
            <a:lvl4pPr marL="1371444" indent="0" algn="ctr">
              <a:buNone/>
              <a:defRPr>
                <a:solidFill>
                  <a:schemeClr val="tx1">
                    <a:tint val="75000"/>
                  </a:schemeClr>
                </a:solidFill>
              </a:defRPr>
            </a:lvl4pPr>
            <a:lvl5pPr marL="1828592" indent="0" algn="ctr">
              <a:buNone/>
              <a:defRPr>
                <a:solidFill>
                  <a:schemeClr val="tx1">
                    <a:tint val="75000"/>
                  </a:schemeClr>
                </a:solidFill>
              </a:defRPr>
            </a:lvl5pPr>
            <a:lvl6pPr marL="2285740" indent="0" algn="ctr">
              <a:buNone/>
              <a:defRPr>
                <a:solidFill>
                  <a:schemeClr val="tx1">
                    <a:tint val="75000"/>
                  </a:schemeClr>
                </a:solidFill>
              </a:defRPr>
            </a:lvl6pPr>
            <a:lvl7pPr marL="2742888" indent="0" algn="ctr">
              <a:buNone/>
              <a:defRPr>
                <a:solidFill>
                  <a:schemeClr val="tx1">
                    <a:tint val="75000"/>
                  </a:schemeClr>
                </a:solidFill>
              </a:defRPr>
            </a:lvl7pPr>
            <a:lvl8pPr marL="3200036" indent="0" algn="ctr">
              <a:buNone/>
              <a:defRPr>
                <a:solidFill>
                  <a:schemeClr val="tx1">
                    <a:tint val="75000"/>
                  </a:schemeClr>
                </a:solidFill>
              </a:defRPr>
            </a:lvl8pPr>
            <a:lvl9pPr marL="3657184" indent="0" algn="ctr">
              <a:buNone/>
              <a:defRPr>
                <a:solidFill>
                  <a:schemeClr val="tx1">
                    <a:tint val="75000"/>
                  </a:schemeClr>
                </a:solidFill>
              </a:defRPr>
            </a:lvl9pPr>
          </a:lstStyle>
          <a:p>
            <a:r>
              <a:rPr lang="lt-LT"/>
              <a:t>Spustelėję redag. ruoš. paantrš. stilių</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t>2022-12-18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291969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t>2022-12-18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1669334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154781"/>
            <a:ext cx="2057400" cy="3290888"/>
          </a:xfrm>
        </p:spPr>
        <p:txBody>
          <a:bodyPr vert="eaVert"/>
          <a:lstStyle/>
          <a:p>
            <a:r>
              <a:rPr lang="lt-LT"/>
              <a:t>Spustelėję redag. ruoš. pavad. stilių</a:t>
            </a:r>
          </a:p>
        </p:txBody>
      </p:sp>
      <p:sp>
        <p:nvSpPr>
          <p:cNvPr id="3" name="Vertikalaus teksto vietos rezervavimo ženklas 2"/>
          <p:cNvSpPr>
            <a:spLocks noGrp="1"/>
          </p:cNvSpPr>
          <p:nvPr>
            <p:ph type="body" orient="vert" idx="1"/>
          </p:nvPr>
        </p:nvSpPr>
        <p:spPr>
          <a:xfrm>
            <a:off x="457200" y="154781"/>
            <a:ext cx="6019800" cy="329088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t>2022-12-18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31181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t>2022-12-18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2668869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3305176"/>
            <a:ext cx="7772400" cy="1021556"/>
          </a:xfrm>
        </p:spPr>
        <p:txBody>
          <a:bodyPr anchor="t"/>
          <a:lstStyle>
            <a:lvl1pPr algn="l">
              <a:defRPr sz="4000" b="1" cap="all"/>
            </a:lvl1pPr>
          </a:lstStyle>
          <a:p>
            <a:r>
              <a:rPr lang="lt-LT"/>
              <a:t>Spustelėję redag. ruoš. pavad. stilių</a:t>
            </a:r>
          </a:p>
        </p:txBody>
      </p:sp>
      <p:sp>
        <p:nvSpPr>
          <p:cNvPr id="3" name="Teksto vietos rezervavimo ženklas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48" indent="0">
              <a:buNone/>
              <a:defRPr sz="1800">
                <a:solidFill>
                  <a:schemeClr val="tx1">
                    <a:tint val="75000"/>
                  </a:schemeClr>
                </a:solidFill>
              </a:defRPr>
            </a:lvl2pPr>
            <a:lvl3pPr marL="914296" indent="0">
              <a:buNone/>
              <a:defRPr sz="1600">
                <a:solidFill>
                  <a:schemeClr val="tx1">
                    <a:tint val="75000"/>
                  </a:schemeClr>
                </a:solidFill>
              </a:defRPr>
            </a:lvl3pPr>
            <a:lvl4pPr marL="1371444" indent="0">
              <a:buNone/>
              <a:defRPr sz="1400">
                <a:solidFill>
                  <a:schemeClr val="tx1">
                    <a:tint val="75000"/>
                  </a:schemeClr>
                </a:solidFill>
              </a:defRPr>
            </a:lvl4pPr>
            <a:lvl5pPr marL="1828592" indent="0">
              <a:buNone/>
              <a:defRPr sz="1400">
                <a:solidFill>
                  <a:schemeClr val="tx1">
                    <a:tint val="75000"/>
                  </a:schemeClr>
                </a:solidFill>
              </a:defRPr>
            </a:lvl5pPr>
            <a:lvl6pPr marL="2285740" indent="0">
              <a:buNone/>
              <a:defRPr sz="1400">
                <a:solidFill>
                  <a:schemeClr val="tx1">
                    <a:tint val="75000"/>
                  </a:schemeClr>
                </a:solidFill>
              </a:defRPr>
            </a:lvl6pPr>
            <a:lvl7pPr marL="2742888" indent="0">
              <a:buNone/>
              <a:defRPr sz="1400">
                <a:solidFill>
                  <a:schemeClr val="tx1">
                    <a:tint val="75000"/>
                  </a:schemeClr>
                </a:solidFill>
              </a:defRPr>
            </a:lvl7pPr>
            <a:lvl8pPr marL="3200036" indent="0">
              <a:buNone/>
              <a:defRPr sz="1400">
                <a:solidFill>
                  <a:schemeClr val="tx1">
                    <a:tint val="75000"/>
                  </a:schemeClr>
                </a:solidFill>
              </a:defRPr>
            </a:lvl8pPr>
            <a:lvl9pPr marL="3657184" indent="0">
              <a:buNone/>
              <a:defRPr sz="14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t>2022-12-18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2494298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Datos vietos rezervavimo ženklas 4"/>
          <p:cNvSpPr>
            <a:spLocks noGrp="1"/>
          </p:cNvSpPr>
          <p:nvPr>
            <p:ph type="dt" sz="half" idx="10"/>
          </p:nvPr>
        </p:nvSpPr>
        <p:spPr/>
        <p:txBody>
          <a:bodyPr/>
          <a:lstStyle/>
          <a:p>
            <a:fld id="{214EF6DB-CA04-4B55-9157-6E35C793C94C}" type="datetimeFigureOut">
              <a:rPr lang="lt-LT" smtClean="0"/>
              <a:t>2022-12-18</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1786112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05979"/>
            <a:ext cx="8229600" cy="857250"/>
          </a:xfrm>
        </p:spPr>
        <p:txBody>
          <a:bodyPr/>
          <a:lstStyle>
            <a:lvl1pPr>
              <a:defRPr/>
            </a:lvl1pPr>
          </a:lstStyle>
          <a:p>
            <a:r>
              <a:rPr lang="lt-LT"/>
              <a:t>Spustelėję redag. ruoš. pavad. stilių</a:t>
            </a:r>
          </a:p>
        </p:txBody>
      </p:sp>
      <p:sp>
        <p:nvSpPr>
          <p:cNvPr id="3" name="Teksto vietos rezervavimo ženklas 2"/>
          <p:cNvSpPr>
            <a:spLocks noGrp="1"/>
          </p:cNvSpPr>
          <p:nvPr>
            <p:ph type="body" idx="1"/>
          </p:nvPr>
        </p:nvSpPr>
        <p:spPr>
          <a:xfrm>
            <a:off x="457200" y="1151335"/>
            <a:ext cx="4040188" cy="479822"/>
          </a:xfrm>
        </p:spPr>
        <p:txBody>
          <a:bodyPr anchor="b"/>
          <a:lstStyle>
            <a:lvl1pPr marL="0" indent="0">
              <a:buNone/>
              <a:defRPr sz="2400" b="1"/>
            </a:lvl1pPr>
            <a:lvl2pPr marL="457148" indent="0">
              <a:buNone/>
              <a:defRPr sz="2000" b="1"/>
            </a:lvl2pPr>
            <a:lvl3pPr marL="914296" indent="0">
              <a:buNone/>
              <a:defRPr sz="1800" b="1"/>
            </a:lvl3pPr>
            <a:lvl4pPr marL="1371444" indent="0">
              <a:buNone/>
              <a:defRPr sz="1600" b="1"/>
            </a:lvl4pPr>
            <a:lvl5pPr marL="1828592" indent="0">
              <a:buNone/>
              <a:defRPr sz="1600" b="1"/>
            </a:lvl5pPr>
            <a:lvl6pPr marL="2285740" indent="0">
              <a:buNone/>
              <a:defRPr sz="1600" b="1"/>
            </a:lvl6pPr>
            <a:lvl7pPr marL="2742888" indent="0">
              <a:buNone/>
              <a:defRPr sz="1600" b="1"/>
            </a:lvl7pPr>
            <a:lvl8pPr marL="3200036" indent="0">
              <a:buNone/>
              <a:defRPr sz="1600" b="1"/>
            </a:lvl8pPr>
            <a:lvl9pPr marL="3657184"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7" y="1151335"/>
            <a:ext cx="4041775" cy="479822"/>
          </a:xfrm>
        </p:spPr>
        <p:txBody>
          <a:bodyPr anchor="b"/>
          <a:lstStyle>
            <a:lvl1pPr marL="0" indent="0">
              <a:buNone/>
              <a:defRPr sz="2400" b="1"/>
            </a:lvl1pPr>
            <a:lvl2pPr marL="457148" indent="0">
              <a:buNone/>
              <a:defRPr sz="2000" b="1"/>
            </a:lvl2pPr>
            <a:lvl3pPr marL="914296" indent="0">
              <a:buNone/>
              <a:defRPr sz="1800" b="1"/>
            </a:lvl3pPr>
            <a:lvl4pPr marL="1371444" indent="0">
              <a:buNone/>
              <a:defRPr sz="1600" b="1"/>
            </a:lvl4pPr>
            <a:lvl5pPr marL="1828592" indent="0">
              <a:buNone/>
              <a:defRPr sz="1600" b="1"/>
            </a:lvl5pPr>
            <a:lvl6pPr marL="2285740" indent="0">
              <a:buNone/>
              <a:defRPr sz="1600" b="1"/>
            </a:lvl6pPr>
            <a:lvl7pPr marL="2742888" indent="0">
              <a:buNone/>
              <a:defRPr sz="1600" b="1"/>
            </a:lvl7pPr>
            <a:lvl8pPr marL="3200036" indent="0">
              <a:buNone/>
              <a:defRPr sz="1600" b="1"/>
            </a:lvl8pPr>
            <a:lvl9pPr marL="3657184"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7" name="Datos vietos rezervavimo ženklas 6"/>
          <p:cNvSpPr>
            <a:spLocks noGrp="1"/>
          </p:cNvSpPr>
          <p:nvPr>
            <p:ph type="dt" sz="half" idx="10"/>
          </p:nvPr>
        </p:nvSpPr>
        <p:spPr/>
        <p:txBody>
          <a:bodyPr/>
          <a:lstStyle/>
          <a:p>
            <a:fld id="{214EF6DB-CA04-4B55-9157-6E35C793C94C}" type="datetimeFigureOut">
              <a:rPr lang="lt-LT" smtClean="0"/>
              <a:t>2022-12-18</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2474575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Datos vietos rezervavimo ženklas 2"/>
          <p:cNvSpPr>
            <a:spLocks noGrp="1"/>
          </p:cNvSpPr>
          <p:nvPr>
            <p:ph type="dt" sz="half" idx="10"/>
          </p:nvPr>
        </p:nvSpPr>
        <p:spPr/>
        <p:txBody>
          <a:bodyPr/>
          <a:lstStyle/>
          <a:p>
            <a:fld id="{214EF6DB-CA04-4B55-9157-6E35C793C94C}" type="datetimeFigureOut">
              <a:rPr lang="lt-LT" smtClean="0"/>
              <a:t>2022-12-18</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2407364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214EF6DB-CA04-4B55-9157-6E35C793C94C}" type="datetimeFigureOut">
              <a:rPr lang="lt-LT" smtClean="0"/>
              <a:t>2022-12-18</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53114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2" y="204787"/>
            <a:ext cx="3008313" cy="871538"/>
          </a:xfrm>
        </p:spPr>
        <p:txBody>
          <a:bodyPr anchor="b"/>
          <a:lstStyle>
            <a:lvl1pPr algn="l">
              <a:defRPr sz="2000" b="1"/>
            </a:lvl1pPr>
          </a:lstStyle>
          <a:p>
            <a:r>
              <a:rPr lang="lt-LT"/>
              <a:t>Spustelėję redag. ruoš. pavad. stilių</a:t>
            </a:r>
          </a:p>
        </p:txBody>
      </p:sp>
      <p:sp>
        <p:nvSpPr>
          <p:cNvPr id="3" name="Turinio vietos rezervavimo ženklas 2"/>
          <p:cNvSpPr>
            <a:spLocks noGrp="1"/>
          </p:cNvSpPr>
          <p:nvPr>
            <p:ph idx="1"/>
          </p:nvPr>
        </p:nvSpPr>
        <p:spPr>
          <a:xfrm>
            <a:off x="3575051"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2" y="1076327"/>
            <a:ext cx="3008313" cy="3518297"/>
          </a:xfrm>
        </p:spPr>
        <p:txBody>
          <a:bodyPr/>
          <a:lstStyle>
            <a:lvl1pPr marL="0" indent="0">
              <a:buNone/>
              <a:defRPr sz="1400"/>
            </a:lvl1pPr>
            <a:lvl2pPr marL="457148" indent="0">
              <a:buNone/>
              <a:defRPr sz="1200"/>
            </a:lvl2pPr>
            <a:lvl3pPr marL="914296" indent="0">
              <a:buNone/>
              <a:defRPr sz="1000"/>
            </a:lvl3pPr>
            <a:lvl4pPr marL="1371444" indent="0">
              <a:buNone/>
              <a:defRPr sz="900"/>
            </a:lvl4pPr>
            <a:lvl5pPr marL="1828592" indent="0">
              <a:buNone/>
              <a:defRPr sz="900"/>
            </a:lvl5pPr>
            <a:lvl6pPr marL="2285740" indent="0">
              <a:buNone/>
              <a:defRPr sz="900"/>
            </a:lvl6pPr>
            <a:lvl7pPr marL="2742888" indent="0">
              <a:buNone/>
              <a:defRPr sz="900"/>
            </a:lvl7pPr>
            <a:lvl8pPr marL="3200036" indent="0">
              <a:buNone/>
              <a:defRPr sz="900"/>
            </a:lvl8pPr>
            <a:lvl9pPr marL="3657184" indent="0">
              <a:buNone/>
              <a:defRPr sz="9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214EF6DB-CA04-4B55-9157-6E35C793C94C}" type="datetimeFigureOut">
              <a:rPr lang="lt-LT" smtClean="0"/>
              <a:t>2022-12-18</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2190346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3600451"/>
            <a:ext cx="5486400" cy="425054"/>
          </a:xfrm>
        </p:spPr>
        <p:txBody>
          <a:bodyPr anchor="b"/>
          <a:lstStyle>
            <a:lvl1pPr algn="l">
              <a:defRPr sz="2000" b="1"/>
            </a:lvl1pPr>
          </a:lstStyle>
          <a:p>
            <a:r>
              <a:rPr lang="lt-LT"/>
              <a:t>Spustelėję redag. ruoš. pavad. stilių</a:t>
            </a:r>
          </a:p>
        </p:txBody>
      </p:sp>
      <p:sp>
        <p:nvSpPr>
          <p:cNvPr id="3" name="Paveikslėlio vietos rezervavimo ženklas 2"/>
          <p:cNvSpPr>
            <a:spLocks noGrp="1"/>
          </p:cNvSpPr>
          <p:nvPr>
            <p:ph type="pic" idx="1"/>
          </p:nvPr>
        </p:nvSpPr>
        <p:spPr>
          <a:xfrm>
            <a:off x="1792288" y="459581"/>
            <a:ext cx="5486400" cy="3086100"/>
          </a:xfrm>
        </p:spPr>
        <p:txBody>
          <a:bodyPr/>
          <a:lstStyle>
            <a:lvl1pPr marL="0" indent="0">
              <a:buNone/>
              <a:defRPr sz="3200"/>
            </a:lvl1pPr>
            <a:lvl2pPr marL="457148" indent="0">
              <a:buNone/>
              <a:defRPr sz="2800"/>
            </a:lvl2pPr>
            <a:lvl3pPr marL="914296" indent="0">
              <a:buNone/>
              <a:defRPr sz="2400"/>
            </a:lvl3pPr>
            <a:lvl4pPr marL="1371444" indent="0">
              <a:buNone/>
              <a:defRPr sz="2000"/>
            </a:lvl4pPr>
            <a:lvl5pPr marL="1828592" indent="0">
              <a:buNone/>
              <a:defRPr sz="2000"/>
            </a:lvl5pPr>
            <a:lvl6pPr marL="2285740" indent="0">
              <a:buNone/>
              <a:defRPr sz="2000"/>
            </a:lvl6pPr>
            <a:lvl7pPr marL="2742888" indent="0">
              <a:buNone/>
              <a:defRPr sz="2000"/>
            </a:lvl7pPr>
            <a:lvl8pPr marL="3200036" indent="0">
              <a:buNone/>
              <a:defRPr sz="2000"/>
            </a:lvl8pPr>
            <a:lvl9pPr marL="3657184" indent="0">
              <a:buNone/>
              <a:defRPr sz="2000"/>
            </a:lvl9pPr>
          </a:lstStyle>
          <a:p>
            <a:endParaRPr lang="lt-LT"/>
          </a:p>
        </p:txBody>
      </p:sp>
      <p:sp>
        <p:nvSpPr>
          <p:cNvPr id="4" name="Teksto vietos rezervavimo ženklas 3"/>
          <p:cNvSpPr>
            <a:spLocks noGrp="1"/>
          </p:cNvSpPr>
          <p:nvPr>
            <p:ph type="body" sz="half" idx="2"/>
          </p:nvPr>
        </p:nvSpPr>
        <p:spPr>
          <a:xfrm>
            <a:off x="1792288" y="4025504"/>
            <a:ext cx="5486400" cy="603647"/>
          </a:xfrm>
        </p:spPr>
        <p:txBody>
          <a:bodyPr/>
          <a:lstStyle>
            <a:lvl1pPr marL="0" indent="0">
              <a:buNone/>
              <a:defRPr sz="1400"/>
            </a:lvl1pPr>
            <a:lvl2pPr marL="457148" indent="0">
              <a:buNone/>
              <a:defRPr sz="1200"/>
            </a:lvl2pPr>
            <a:lvl3pPr marL="914296" indent="0">
              <a:buNone/>
              <a:defRPr sz="1000"/>
            </a:lvl3pPr>
            <a:lvl4pPr marL="1371444" indent="0">
              <a:buNone/>
              <a:defRPr sz="900"/>
            </a:lvl4pPr>
            <a:lvl5pPr marL="1828592" indent="0">
              <a:buNone/>
              <a:defRPr sz="900"/>
            </a:lvl5pPr>
            <a:lvl6pPr marL="2285740" indent="0">
              <a:buNone/>
              <a:defRPr sz="900"/>
            </a:lvl6pPr>
            <a:lvl7pPr marL="2742888" indent="0">
              <a:buNone/>
              <a:defRPr sz="900"/>
            </a:lvl7pPr>
            <a:lvl8pPr marL="3200036" indent="0">
              <a:buNone/>
              <a:defRPr sz="900"/>
            </a:lvl8pPr>
            <a:lvl9pPr marL="3657184" indent="0">
              <a:buNone/>
              <a:defRPr sz="9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214EF6DB-CA04-4B55-9157-6E35C793C94C}" type="datetimeFigureOut">
              <a:rPr lang="lt-LT" smtClean="0"/>
              <a:t>2022-12-18</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673894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05979"/>
            <a:ext cx="8229600" cy="857250"/>
          </a:xfrm>
          <a:prstGeom prst="rect">
            <a:avLst/>
          </a:prstGeom>
        </p:spPr>
        <p:txBody>
          <a:bodyPr vert="horz" lIns="91430" tIns="45715" rIns="91430" bIns="45715" rtlCol="0" anchor="ctr">
            <a:normAutofit/>
          </a:bodyPr>
          <a:lstStyle/>
          <a:p>
            <a:r>
              <a:rPr lang="lt-LT"/>
              <a:t>Spustelėję redag. ruoš. pavad. stilių</a:t>
            </a:r>
          </a:p>
        </p:txBody>
      </p:sp>
      <p:sp>
        <p:nvSpPr>
          <p:cNvPr id="3" name="Teksto vietos rezervavimo ženklas 2"/>
          <p:cNvSpPr>
            <a:spLocks noGrp="1"/>
          </p:cNvSpPr>
          <p:nvPr>
            <p:ph type="body" idx="1"/>
          </p:nvPr>
        </p:nvSpPr>
        <p:spPr>
          <a:xfrm>
            <a:off x="457200" y="1200151"/>
            <a:ext cx="8229600" cy="3394472"/>
          </a:xfrm>
          <a:prstGeom prst="rect">
            <a:avLst/>
          </a:prstGeom>
        </p:spPr>
        <p:txBody>
          <a:bodyPr vert="horz" lIns="91430" tIns="45715" rIns="91430" bIns="45715"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2"/>
          </p:nvPr>
        </p:nvSpPr>
        <p:spPr>
          <a:xfrm>
            <a:off x="457200" y="4767264"/>
            <a:ext cx="2133600" cy="273844"/>
          </a:xfrm>
          <a:prstGeom prst="rect">
            <a:avLst/>
          </a:prstGeom>
        </p:spPr>
        <p:txBody>
          <a:bodyPr vert="horz" lIns="91430" tIns="45715" rIns="91430" bIns="45715" rtlCol="0" anchor="ctr"/>
          <a:lstStyle>
            <a:lvl1pPr algn="l">
              <a:defRPr sz="1200">
                <a:solidFill>
                  <a:schemeClr val="tx1">
                    <a:tint val="75000"/>
                  </a:schemeClr>
                </a:solidFill>
              </a:defRPr>
            </a:lvl1pPr>
          </a:lstStyle>
          <a:p>
            <a:fld id="{214EF6DB-CA04-4B55-9157-6E35C793C94C}" type="datetimeFigureOut">
              <a:rPr lang="lt-LT" smtClean="0"/>
              <a:t>2022-12-18</a:t>
            </a:fld>
            <a:endParaRPr lang="lt-LT"/>
          </a:p>
        </p:txBody>
      </p:sp>
      <p:sp>
        <p:nvSpPr>
          <p:cNvPr id="5" name="Poraštės vietos rezervavimo ženklas 4"/>
          <p:cNvSpPr>
            <a:spLocks noGrp="1"/>
          </p:cNvSpPr>
          <p:nvPr>
            <p:ph type="ftr" sz="quarter" idx="3"/>
          </p:nvPr>
        </p:nvSpPr>
        <p:spPr>
          <a:xfrm>
            <a:off x="3124200" y="4767264"/>
            <a:ext cx="2895600" cy="273844"/>
          </a:xfrm>
          <a:prstGeom prst="rect">
            <a:avLst/>
          </a:prstGeom>
        </p:spPr>
        <p:txBody>
          <a:bodyPr vert="horz" lIns="91430" tIns="45715" rIns="91430" bIns="45715"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6553200" y="4767264"/>
            <a:ext cx="2133600" cy="273844"/>
          </a:xfrm>
          <a:prstGeom prst="rect">
            <a:avLst/>
          </a:prstGeom>
        </p:spPr>
        <p:txBody>
          <a:bodyPr vert="horz" lIns="91430" tIns="45715" rIns="91430" bIns="45715" rtlCol="0" anchor="ctr"/>
          <a:lstStyle>
            <a:lvl1pPr algn="r">
              <a:defRPr sz="1200">
                <a:solidFill>
                  <a:schemeClr val="tx1">
                    <a:tint val="75000"/>
                  </a:schemeClr>
                </a:solidFill>
              </a:defRPr>
            </a:lvl1pPr>
          </a:lstStyle>
          <a:p>
            <a:fld id="{15C73158-E9A6-4F5E-BF37-FF53B06A9FEF}" type="slidenum">
              <a:rPr lang="lt-LT" smtClean="0"/>
              <a:t>‹#›</a:t>
            </a:fld>
            <a:endParaRPr lang="lt-LT"/>
          </a:p>
        </p:txBody>
      </p:sp>
    </p:spTree>
    <p:extLst>
      <p:ext uri="{BB962C8B-B14F-4D97-AF65-F5344CB8AC3E}">
        <p14:creationId xmlns:p14="http://schemas.microsoft.com/office/powerpoint/2010/main" val="3126139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96" rtl="0" eaLnBrk="1" latinLnBrk="0" hangingPunct="1">
        <a:spcBef>
          <a:spcPct val="0"/>
        </a:spcBef>
        <a:buNone/>
        <a:defRPr sz="4400" kern="1200">
          <a:solidFill>
            <a:schemeClr val="tx1"/>
          </a:solidFill>
          <a:latin typeface="+mj-lt"/>
          <a:ea typeface="+mj-ea"/>
          <a:cs typeface="+mj-cs"/>
        </a:defRPr>
      </a:lvl1pPr>
    </p:titleStyle>
    <p:bodyStyle>
      <a:lvl1pPr marL="342861" indent="-342861" algn="l" defTabSz="91429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65" indent="-285717" algn="l" defTabSz="91429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70" indent="-228574" algn="l" defTabSz="91429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18"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66"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14"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2"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0"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58"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t-LT"/>
      </a:defPPr>
      <a:lvl1pPr marL="0" algn="l" defTabSz="914296" rtl="0" eaLnBrk="1" latinLnBrk="0" hangingPunct="1">
        <a:defRPr sz="1800" kern="1200">
          <a:solidFill>
            <a:schemeClr val="tx1"/>
          </a:solidFill>
          <a:latin typeface="+mn-lt"/>
          <a:ea typeface="+mn-ea"/>
          <a:cs typeface="+mn-cs"/>
        </a:defRPr>
      </a:lvl1pPr>
      <a:lvl2pPr marL="457148"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4" algn="l" defTabSz="9142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54"/>
            <a:ext cx="9144000" cy="4048125"/>
          </a:xfrm>
          <a:prstGeom prst="rect">
            <a:avLst/>
          </a:prstGeom>
        </p:spPr>
      </p:pic>
      <p:sp>
        <p:nvSpPr>
          <p:cNvPr id="3" name="TextBox 2"/>
          <p:cNvSpPr txBox="1"/>
          <p:nvPr/>
        </p:nvSpPr>
        <p:spPr>
          <a:xfrm>
            <a:off x="395536" y="1332230"/>
            <a:ext cx="7632848" cy="1200318"/>
          </a:xfrm>
          <a:prstGeom prst="rect">
            <a:avLst/>
          </a:prstGeom>
          <a:noFill/>
        </p:spPr>
        <p:txBody>
          <a:bodyPr wrap="square" lIns="91430" tIns="45715" rIns="91430" bIns="45715" rtlCol="0">
            <a:spAutoFit/>
          </a:bodyPr>
          <a:lstStyle/>
          <a:p>
            <a:r>
              <a:rPr lang="lt-LT" sz="2400" b="1" dirty="0">
                <a:solidFill>
                  <a:schemeClr val="bg1"/>
                </a:solidFill>
              </a:rPr>
              <a:t>Socialinės apsaugos ir darbo ministerija: regioninė pažangos priemonė „Sumažinti pažeidžiamų visuomenės grupių gerovės teritorinius skirtumus“</a:t>
            </a:r>
          </a:p>
        </p:txBody>
      </p:sp>
      <p:pic>
        <p:nvPicPr>
          <p:cNvPr id="8" name="Paveikslėlis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4154394"/>
            <a:ext cx="1690833" cy="519932"/>
          </a:xfrm>
          <a:prstGeom prst="rect">
            <a:avLst/>
          </a:prstGeom>
        </p:spPr>
      </p:pic>
    </p:spTree>
    <p:extLst>
      <p:ext uri="{BB962C8B-B14F-4D97-AF65-F5344CB8AC3E}">
        <p14:creationId xmlns:p14="http://schemas.microsoft.com/office/powerpoint/2010/main" val="2673814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ačiakampis 4"/>
          <p:cNvSpPr/>
          <p:nvPr/>
        </p:nvSpPr>
        <p:spPr>
          <a:xfrm>
            <a:off x="0" y="195486"/>
            <a:ext cx="9144000" cy="504056"/>
          </a:xfrm>
          <a:prstGeom prst="rect">
            <a:avLst/>
          </a:prstGeom>
          <a:gradFill flip="none" rotWithShape="1">
            <a:gsLst>
              <a:gs pos="0">
                <a:schemeClr val="accent1"/>
              </a:gs>
              <a:gs pos="100000">
                <a:schemeClr val="accent2"/>
              </a:gs>
            </a:gsLst>
            <a:lin ang="4200000" scaled="0"/>
            <a:tileRect/>
          </a:gradFill>
          <a:ln>
            <a:noFill/>
          </a:ln>
          <a:effectLst>
            <a:outerShdw blurRad="101600" dist="50800" dir="5400000" algn="t" rotWithShape="0">
              <a:schemeClr val="accent4">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t>Regioninė priemonė: finansuojamos veiklos, tikslinės grupės</a:t>
            </a:r>
          </a:p>
        </p:txBody>
      </p:sp>
      <p:graphicFrame>
        <p:nvGraphicFramePr>
          <p:cNvPr id="4" name="Lentelė 6">
            <a:extLst>
              <a:ext uri="{FF2B5EF4-FFF2-40B4-BE49-F238E27FC236}">
                <a16:creationId xmlns:a16="http://schemas.microsoft.com/office/drawing/2014/main" id="{3B72187A-6072-402F-9309-4EB5DEE3532F}"/>
              </a:ext>
            </a:extLst>
          </p:cNvPr>
          <p:cNvGraphicFramePr>
            <a:graphicFrameLocks noGrp="1"/>
          </p:cNvGraphicFramePr>
          <p:nvPr>
            <p:extLst>
              <p:ext uri="{D42A27DB-BD31-4B8C-83A1-F6EECF244321}">
                <p14:modId xmlns:p14="http://schemas.microsoft.com/office/powerpoint/2010/main" val="341207958"/>
              </p:ext>
            </p:extLst>
          </p:nvPr>
        </p:nvGraphicFramePr>
        <p:xfrm>
          <a:off x="179512" y="869575"/>
          <a:ext cx="8352928" cy="2407736"/>
        </p:xfrm>
        <a:graphic>
          <a:graphicData uri="http://schemas.openxmlformats.org/drawingml/2006/table">
            <a:tbl>
              <a:tblPr firstRow="1" bandRow="1">
                <a:tableStyleId>{21E4AEA4-8DFA-4A89-87EB-49C32662AFE0}</a:tableStyleId>
              </a:tblPr>
              <a:tblGrid>
                <a:gridCol w="8352928">
                  <a:extLst>
                    <a:ext uri="{9D8B030D-6E8A-4147-A177-3AD203B41FA5}">
                      <a16:colId xmlns:a16="http://schemas.microsoft.com/office/drawing/2014/main" val="3931673713"/>
                    </a:ext>
                  </a:extLst>
                </a:gridCol>
              </a:tblGrid>
              <a:tr h="319589">
                <a:tc>
                  <a:txBody>
                    <a:bodyPr/>
                    <a:lstStyle/>
                    <a:p>
                      <a:pPr algn="ctr"/>
                      <a:r>
                        <a:rPr lang="lt-LT" sz="1100" b="1" dirty="0">
                          <a:solidFill>
                            <a:schemeClr val="tx1"/>
                          </a:solidFill>
                          <a:latin typeface="Arial" panose="020B0604020202020204" pitchFamily="34" charset="0"/>
                          <a:cs typeface="Arial" panose="020B0604020202020204" pitchFamily="34" charset="0"/>
                        </a:rPr>
                        <a:t>Finansuojamos veiklos</a:t>
                      </a:r>
                    </a:p>
                  </a:txBody>
                  <a:tcPr>
                    <a:solidFill>
                      <a:schemeClr val="accent5">
                        <a:lumMod val="20000"/>
                        <a:lumOff val="80000"/>
                      </a:schemeClr>
                    </a:solidFill>
                  </a:tcPr>
                </a:tc>
                <a:extLst>
                  <a:ext uri="{0D108BD9-81ED-4DB2-BD59-A6C34878D82A}">
                    <a16:rowId xmlns:a16="http://schemas.microsoft.com/office/drawing/2014/main" val="2496709999"/>
                  </a:ext>
                </a:extLst>
              </a:tr>
              <a:tr h="460999">
                <a:tc>
                  <a:txBody>
                    <a:bodyPr/>
                    <a:lstStyle/>
                    <a:p>
                      <a:pPr marL="0" indent="0">
                        <a:buFont typeface="Wingdings" panose="05000000000000000000" pitchFamily="2" charset="2"/>
                        <a:buNone/>
                      </a:pPr>
                      <a:r>
                        <a:rPr lang="lt-LT" sz="1200" b="1" kern="1200" dirty="0">
                          <a:solidFill>
                            <a:schemeClr val="dk1"/>
                          </a:solidFill>
                          <a:effectLst/>
                          <a:latin typeface="Arial" panose="020B0604020202020204" pitchFamily="34" charset="0"/>
                          <a:ea typeface="+mn-ea"/>
                          <a:cs typeface="Arial" panose="020B0604020202020204" pitchFamily="34" charset="0"/>
                        </a:rPr>
                        <a:t>1. Socialinio būsto fondo plėtra</a:t>
                      </a:r>
                    </a:p>
                  </a:txBody>
                  <a:tcPr anchor="ctr">
                    <a:solidFill>
                      <a:schemeClr val="accent5">
                        <a:lumMod val="20000"/>
                        <a:lumOff val="80000"/>
                      </a:schemeClr>
                    </a:solidFill>
                  </a:tcPr>
                </a:tc>
                <a:extLst>
                  <a:ext uri="{0D108BD9-81ED-4DB2-BD59-A6C34878D82A}">
                    <a16:rowId xmlns:a16="http://schemas.microsoft.com/office/drawing/2014/main" val="1250186561"/>
                  </a:ext>
                </a:extLst>
              </a:tr>
              <a:tr h="504056">
                <a:tc>
                  <a:txBody>
                    <a:bodyPr/>
                    <a:lstStyle/>
                    <a:p>
                      <a:pPr marL="0" indent="0">
                        <a:buFont typeface="Wingdings" panose="05000000000000000000" pitchFamily="2" charset="2"/>
                        <a:buNone/>
                      </a:pPr>
                      <a:r>
                        <a:rPr lang="lt-LT" sz="1200" b="1" kern="1200" dirty="0">
                          <a:solidFill>
                            <a:schemeClr val="dk1"/>
                          </a:solidFill>
                          <a:effectLst/>
                          <a:latin typeface="Arial" panose="020B0604020202020204" pitchFamily="34" charset="0"/>
                          <a:ea typeface="+mn-ea"/>
                          <a:cs typeface="Arial" panose="020B0604020202020204" pitchFamily="34" charset="0"/>
                        </a:rPr>
                        <a:t>2. Paslaugų, reikalingų institucinės globos pertvarkai įgyvendinti, infrastruktūros modernizavimas ir plėtra </a:t>
                      </a:r>
                      <a:endParaRPr lang="lt-LT" sz="1200" kern="1200" dirty="0">
                        <a:solidFill>
                          <a:schemeClr val="dk1"/>
                        </a:solidFill>
                        <a:effectLst/>
                        <a:latin typeface="Arial" panose="020B0604020202020204" pitchFamily="34" charset="0"/>
                        <a:ea typeface="+mn-ea"/>
                        <a:cs typeface="Arial" panose="020B0604020202020204" pitchFamily="34" charset="0"/>
                      </a:endParaRPr>
                    </a:p>
                  </a:txBody>
                  <a:tcPr anchor="ctr">
                    <a:solidFill>
                      <a:schemeClr val="accent5">
                        <a:lumMod val="20000"/>
                        <a:lumOff val="80000"/>
                      </a:schemeClr>
                    </a:solidFill>
                  </a:tcPr>
                </a:tc>
                <a:extLst>
                  <a:ext uri="{0D108BD9-81ED-4DB2-BD59-A6C34878D82A}">
                    <a16:rowId xmlns:a16="http://schemas.microsoft.com/office/drawing/2014/main" val="2490542074"/>
                  </a:ext>
                </a:extLst>
              </a:tr>
              <a:tr h="530152">
                <a:tc>
                  <a: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lt-LT" sz="1200" b="1" kern="1200" dirty="0">
                          <a:solidFill>
                            <a:schemeClr val="dk1"/>
                          </a:solidFill>
                          <a:effectLst/>
                          <a:latin typeface="Arial" panose="020B0604020202020204" pitchFamily="34" charset="0"/>
                          <a:ea typeface="+mn-ea"/>
                          <a:cs typeface="Arial" panose="020B0604020202020204" pitchFamily="34" charset="0"/>
                        </a:rPr>
                        <a:t>3. Nestacionarių socialinių paslaugų  infrastruktūros modernizavimas ir plėtra, siekiant didinti gyventojų socialinę gerovę</a:t>
                      </a:r>
                      <a:endParaRPr lang="lt-LT" sz="1200" kern="1200" dirty="0">
                        <a:solidFill>
                          <a:schemeClr val="dk1"/>
                        </a:solidFill>
                        <a:effectLst/>
                        <a:latin typeface="Arial" panose="020B0604020202020204" pitchFamily="34" charset="0"/>
                        <a:ea typeface="+mn-ea"/>
                        <a:cs typeface="Arial" panose="020B0604020202020204" pitchFamily="34" charset="0"/>
                      </a:endParaRPr>
                    </a:p>
                  </a:txBody>
                  <a:tcPr anchor="ctr">
                    <a:solidFill>
                      <a:schemeClr val="accent5">
                        <a:lumMod val="20000"/>
                        <a:lumOff val="80000"/>
                      </a:schemeClr>
                    </a:solidFill>
                  </a:tcPr>
                </a:tc>
                <a:extLst>
                  <a:ext uri="{0D108BD9-81ED-4DB2-BD59-A6C34878D82A}">
                    <a16:rowId xmlns:a16="http://schemas.microsoft.com/office/drawing/2014/main" val="2142573965"/>
                  </a:ext>
                </a:extLst>
              </a:tr>
              <a:tr h="592940">
                <a:tc>
                  <a: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lt-LT" sz="1200" b="1" kern="1200" dirty="0">
                          <a:solidFill>
                            <a:schemeClr val="tx1"/>
                          </a:solidFill>
                          <a:effectLst/>
                          <a:latin typeface="Arial" panose="020B0604020202020204" pitchFamily="34" charset="0"/>
                          <a:ea typeface="+mn-ea"/>
                          <a:cs typeface="Arial" panose="020B0604020202020204" pitchFamily="34" charset="0"/>
                        </a:rPr>
                        <a:t>4. Socialinių paslaugų įstaigų senyvo amžiaus asmenims infrastruktūros plėtra </a:t>
                      </a:r>
                      <a:endParaRPr lang="lt-LT" sz="1200" kern="1200" dirty="0">
                        <a:solidFill>
                          <a:schemeClr val="dk1"/>
                        </a:solidFill>
                        <a:effectLst/>
                        <a:latin typeface="Arial" panose="020B0604020202020204" pitchFamily="34" charset="0"/>
                        <a:ea typeface="+mn-ea"/>
                        <a:cs typeface="Arial" panose="020B0604020202020204" pitchFamily="34" charset="0"/>
                      </a:endParaRPr>
                    </a:p>
                  </a:txBody>
                  <a:tcPr anchor="ctr">
                    <a:solidFill>
                      <a:schemeClr val="accent5">
                        <a:lumMod val="20000"/>
                        <a:lumOff val="80000"/>
                      </a:schemeClr>
                    </a:solidFill>
                  </a:tcPr>
                </a:tc>
                <a:extLst>
                  <a:ext uri="{0D108BD9-81ED-4DB2-BD59-A6C34878D82A}">
                    <a16:rowId xmlns:a16="http://schemas.microsoft.com/office/drawing/2014/main" val="3526253244"/>
                  </a:ext>
                </a:extLst>
              </a:tr>
            </a:tbl>
          </a:graphicData>
        </a:graphic>
      </p:graphicFrame>
      <p:graphicFrame>
        <p:nvGraphicFramePr>
          <p:cNvPr id="2" name="Lentelė 1">
            <a:extLst>
              <a:ext uri="{FF2B5EF4-FFF2-40B4-BE49-F238E27FC236}">
                <a16:creationId xmlns:a16="http://schemas.microsoft.com/office/drawing/2014/main" id="{E1E6473C-CFB8-B872-AD9D-F8F76582E8EE}"/>
              </a:ext>
            </a:extLst>
          </p:cNvPr>
          <p:cNvGraphicFramePr>
            <a:graphicFrameLocks noGrp="1"/>
          </p:cNvGraphicFramePr>
          <p:nvPr>
            <p:extLst>
              <p:ext uri="{D42A27DB-BD31-4B8C-83A1-F6EECF244321}">
                <p14:modId xmlns:p14="http://schemas.microsoft.com/office/powerpoint/2010/main" val="2476478190"/>
              </p:ext>
            </p:extLst>
          </p:nvPr>
        </p:nvGraphicFramePr>
        <p:xfrm>
          <a:off x="181048" y="3507852"/>
          <a:ext cx="8352928" cy="1676400"/>
        </p:xfrm>
        <a:graphic>
          <a:graphicData uri="http://schemas.openxmlformats.org/drawingml/2006/table">
            <a:tbl>
              <a:tblPr firstRow="1" bandRow="1">
                <a:tableStyleId>{21E4AEA4-8DFA-4A89-87EB-49C32662AFE0}</a:tableStyleId>
              </a:tblPr>
              <a:tblGrid>
                <a:gridCol w="1078584">
                  <a:extLst>
                    <a:ext uri="{9D8B030D-6E8A-4147-A177-3AD203B41FA5}">
                      <a16:colId xmlns:a16="http://schemas.microsoft.com/office/drawing/2014/main" val="452478980"/>
                    </a:ext>
                  </a:extLst>
                </a:gridCol>
                <a:gridCol w="648072">
                  <a:extLst>
                    <a:ext uri="{9D8B030D-6E8A-4147-A177-3AD203B41FA5}">
                      <a16:colId xmlns:a16="http://schemas.microsoft.com/office/drawing/2014/main" val="2494740581"/>
                    </a:ext>
                  </a:extLst>
                </a:gridCol>
                <a:gridCol w="6626272">
                  <a:extLst>
                    <a:ext uri="{9D8B030D-6E8A-4147-A177-3AD203B41FA5}">
                      <a16:colId xmlns:a16="http://schemas.microsoft.com/office/drawing/2014/main" val="742175479"/>
                    </a:ext>
                  </a:extLst>
                </a:gridCol>
              </a:tblGrid>
              <a:tr h="336431">
                <a:tc>
                  <a:txBody>
                    <a:bodyPr/>
                    <a:lstStyle/>
                    <a:p>
                      <a:pPr algn="ctr"/>
                      <a:r>
                        <a:rPr lang="lt-LT" sz="900" dirty="0">
                          <a:solidFill>
                            <a:schemeClr val="tx1"/>
                          </a:solidFill>
                          <a:latin typeface="Arial" panose="020B0604020202020204" pitchFamily="34" charset="0"/>
                          <a:cs typeface="Arial" panose="020B0604020202020204" pitchFamily="34" charset="0"/>
                        </a:rPr>
                        <a:t>Finansavimo šaltinis </a:t>
                      </a:r>
                    </a:p>
                  </a:txBody>
                  <a:tcPr anchor="ctr">
                    <a:solidFill>
                      <a:schemeClr val="accent5">
                        <a:lumMod val="20000"/>
                        <a:lumOff val="80000"/>
                      </a:schemeClr>
                    </a:solidFill>
                  </a:tcPr>
                </a:tc>
                <a:tc>
                  <a:txBody>
                    <a:bodyPr/>
                    <a:lstStyle/>
                    <a:p>
                      <a:pPr algn="ctr"/>
                      <a:r>
                        <a:rPr lang="lt-LT" sz="900" dirty="0">
                          <a:solidFill>
                            <a:schemeClr val="tx1"/>
                          </a:solidFill>
                          <a:latin typeface="Arial" panose="020B0604020202020204" pitchFamily="34" charset="0"/>
                          <a:cs typeface="Arial" panose="020B0604020202020204" pitchFamily="34" charset="0"/>
                        </a:rPr>
                        <a:t>Fondas</a:t>
                      </a:r>
                    </a:p>
                  </a:txBody>
                  <a:tcPr anchor="ctr">
                    <a:solidFill>
                      <a:schemeClr val="accent5">
                        <a:lumMod val="20000"/>
                        <a:lumOff val="80000"/>
                      </a:schemeClr>
                    </a:solidFill>
                  </a:tcPr>
                </a:tc>
                <a:tc>
                  <a:txBody>
                    <a:bodyPr/>
                    <a:lstStyle/>
                    <a:p>
                      <a:pPr marL="0" marR="0" lvl="0" indent="0" algn="ctr" defTabSz="914296" rtl="0" eaLnBrk="1" fontAlgn="auto" latinLnBrk="0" hangingPunct="1">
                        <a:lnSpc>
                          <a:spcPct val="100000"/>
                        </a:lnSpc>
                        <a:spcBef>
                          <a:spcPts val="0"/>
                        </a:spcBef>
                        <a:spcAft>
                          <a:spcPts val="0"/>
                        </a:spcAft>
                        <a:buClrTx/>
                        <a:buSzTx/>
                        <a:buFontTx/>
                        <a:buNone/>
                        <a:tabLst/>
                        <a:defRPr/>
                      </a:pPr>
                      <a:r>
                        <a:rPr lang="lt-LT" sz="900" dirty="0">
                          <a:solidFill>
                            <a:schemeClr val="tx1"/>
                          </a:solidFill>
                          <a:latin typeface="Arial" panose="020B0604020202020204" pitchFamily="34" charset="0"/>
                          <a:cs typeface="Arial" panose="020B0604020202020204" pitchFamily="34" charset="0"/>
                        </a:rPr>
                        <a:t>Numatytos lėšos</a:t>
                      </a:r>
                    </a:p>
                  </a:txBody>
                  <a:tcPr anchor="ctr">
                    <a:solidFill>
                      <a:schemeClr val="accent5">
                        <a:lumMod val="20000"/>
                        <a:lumOff val="80000"/>
                      </a:schemeClr>
                    </a:solidFill>
                  </a:tcPr>
                </a:tc>
                <a:extLst>
                  <a:ext uri="{0D108BD9-81ED-4DB2-BD59-A6C34878D82A}">
                    <a16:rowId xmlns:a16="http://schemas.microsoft.com/office/drawing/2014/main" val="1549305819"/>
                  </a:ext>
                </a:extLst>
              </a:tr>
              <a:tr h="1031722">
                <a:tc>
                  <a:txBody>
                    <a:bodyPr/>
                    <a:lstStyle/>
                    <a:p>
                      <a:pPr algn="ctr"/>
                      <a:r>
                        <a:rPr lang="lt-LT" sz="1000" b="0" dirty="0">
                          <a:solidFill>
                            <a:schemeClr val="tx1"/>
                          </a:solidFill>
                          <a:latin typeface="Arial" panose="020B0604020202020204" pitchFamily="34" charset="0"/>
                          <a:cs typeface="Arial" panose="020B0604020202020204" pitchFamily="34" charset="0"/>
                        </a:rPr>
                        <a:t>2021-2027 m. ES fondų investicijų programa</a:t>
                      </a:r>
                    </a:p>
                  </a:txBody>
                  <a:tcPr anchor="ctr">
                    <a:solidFill>
                      <a:schemeClr val="accent5">
                        <a:lumMod val="20000"/>
                        <a:lumOff val="80000"/>
                      </a:schemeClr>
                    </a:solidFill>
                  </a:tcPr>
                </a:tc>
                <a:tc>
                  <a:txBody>
                    <a:bodyPr/>
                    <a:lstStyle/>
                    <a:p>
                      <a:pPr algn="ctr"/>
                      <a:r>
                        <a:rPr lang="lt-LT" sz="1000" dirty="0">
                          <a:solidFill>
                            <a:schemeClr val="tx1"/>
                          </a:solidFill>
                          <a:latin typeface="Arial" panose="020B0604020202020204" pitchFamily="34" charset="0"/>
                          <a:cs typeface="Arial" panose="020B0604020202020204" pitchFamily="34" charset="0"/>
                        </a:rPr>
                        <a:t>ERPF</a:t>
                      </a:r>
                    </a:p>
                  </a:txBody>
                  <a:tcPr anchor="ctr">
                    <a:solidFill>
                      <a:schemeClr val="accent5">
                        <a:lumMod val="20000"/>
                        <a:lumOff val="80000"/>
                      </a:schemeClr>
                    </a:solidFill>
                  </a:tcPr>
                </a:tc>
                <a:tc>
                  <a:txBody>
                    <a:bodyPr/>
                    <a:lstStyle/>
                    <a:p>
                      <a:pPr marL="0" marR="0" lvl="0" indent="0" algn="ctr" defTabSz="914296" rtl="0" eaLnBrk="1" fontAlgn="auto" latinLnBrk="0" hangingPunct="1">
                        <a:lnSpc>
                          <a:spcPct val="100000"/>
                        </a:lnSpc>
                        <a:spcBef>
                          <a:spcPts val="0"/>
                        </a:spcBef>
                        <a:spcAft>
                          <a:spcPts val="0"/>
                        </a:spcAft>
                        <a:buClrTx/>
                        <a:buSzTx/>
                        <a:buFontTx/>
                        <a:buNone/>
                        <a:tabLst/>
                        <a:defRPr/>
                      </a:pPr>
                      <a:r>
                        <a:rPr lang="lt-LT" sz="1000" dirty="0">
                          <a:solidFill>
                            <a:schemeClr val="tx1"/>
                          </a:solidFill>
                          <a:latin typeface="Arial" panose="020B0604020202020204" pitchFamily="34" charset="0"/>
                          <a:cs typeface="Arial" panose="020B0604020202020204" pitchFamily="34" charset="0"/>
                        </a:rPr>
                        <a:t>332,5 mln. eurų, iš jų ES lėšų – 260,2 mln. eurų</a:t>
                      </a:r>
                    </a:p>
                    <a:p>
                      <a:pPr marL="0" marR="0" lvl="0" indent="0" algn="ctr" defTabSz="914296" rtl="0" eaLnBrk="1" fontAlgn="auto" latinLnBrk="0" hangingPunct="1">
                        <a:lnSpc>
                          <a:spcPct val="100000"/>
                        </a:lnSpc>
                        <a:spcBef>
                          <a:spcPts val="0"/>
                        </a:spcBef>
                        <a:spcAft>
                          <a:spcPts val="0"/>
                        </a:spcAft>
                        <a:buClrTx/>
                        <a:buSzTx/>
                        <a:buFontTx/>
                        <a:buNone/>
                        <a:tabLst/>
                        <a:defRPr/>
                      </a:pPr>
                      <a:endParaRPr lang="lt-LT" sz="1000" dirty="0">
                        <a:solidFill>
                          <a:schemeClr val="tx1"/>
                        </a:solidFill>
                        <a:latin typeface="Arial" panose="020B0604020202020204" pitchFamily="34" charset="0"/>
                        <a:cs typeface="Arial" panose="020B0604020202020204" pitchFamily="34" charset="0"/>
                      </a:endParaRPr>
                    </a:p>
                    <a:p>
                      <a:pPr marL="0" marR="0" lvl="0" indent="0" algn="ctr" defTabSz="914296" rtl="0" eaLnBrk="1" fontAlgn="auto" latinLnBrk="0" hangingPunct="1">
                        <a:lnSpc>
                          <a:spcPct val="100000"/>
                        </a:lnSpc>
                        <a:spcBef>
                          <a:spcPts val="0"/>
                        </a:spcBef>
                        <a:spcAft>
                          <a:spcPts val="0"/>
                        </a:spcAft>
                        <a:buClrTx/>
                        <a:buSzTx/>
                        <a:buFontTx/>
                        <a:buNone/>
                        <a:tabLst/>
                        <a:defRPr/>
                      </a:pPr>
                      <a:r>
                        <a:rPr lang="lt-LT" sz="1000" b="1" dirty="0">
                          <a:solidFill>
                            <a:schemeClr val="tx1"/>
                          </a:solidFill>
                          <a:latin typeface="Arial" panose="020B0604020202020204" pitchFamily="34" charset="0"/>
                          <a:cs typeface="Arial" panose="020B0604020202020204" pitchFamily="34" charset="0"/>
                        </a:rPr>
                        <a:t>Finansavimas:</a:t>
                      </a:r>
                    </a:p>
                    <a:p>
                      <a:pPr marL="171450" marR="0" lvl="0" indent="-171450" algn="l" defTabSz="91429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1000" dirty="0">
                          <a:solidFill>
                            <a:schemeClr val="tx1"/>
                          </a:solidFill>
                          <a:latin typeface="Arial" panose="020B0604020202020204" pitchFamily="34" charset="0"/>
                          <a:cs typeface="Arial" panose="020B0604020202020204" pitchFamily="34" charset="0"/>
                        </a:rPr>
                        <a:t>VVL ir Sostinės (išskyrus Vilniaus m. savivaldybę) regionų projektams – iki 85 proc. tinkamų finansuoti išlaidų  (ne mažiau kaip 15 proc. apmokama projekto vykdytojo lėšomis)</a:t>
                      </a:r>
                    </a:p>
                    <a:p>
                      <a:pPr marL="171450" marR="0" lvl="0" indent="-171450" algn="l" defTabSz="91429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1000" dirty="0">
                          <a:solidFill>
                            <a:schemeClr val="tx1"/>
                          </a:solidFill>
                          <a:latin typeface="Arial" panose="020B0604020202020204" pitchFamily="34" charset="0"/>
                          <a:cs typeface="Arial" panose="020B0604020202020204" pitchFamily="34" charset="0"/>
                        </a:rPr>
                        <a:t>Vilniaus m. savivaldybės projektams – iki 75 proc. tinkamų finansuoti išlaidų (ne mažiau kaip 25 proc. apmokama projekto vykdytojo lėšomis)</a:t>
                      </a:r>
                    </a:p>
                    <a:p>
                      <a:pPr marL="0" marR="0" lvl="0" indent="0" algn="ctr" defTabSz="914296" rtl="0" eaLnBrk="1" fontAlgn="auto" latinLnBrk="0" hangingPunct="1">
                        <a:lnSpc>
                          <a:spcPct val="100000"/>
                        </a:lnSpc>
                        <a:spcBef>
                          <a:spcPts val="0"/>
                        </a:spcBef>
                        <a:spcAft>
                          <a:spcPts val="0"/>
                        </a:spcAft>
                        <a:buClrTx/>
                        <a:buSzTx/>
                        <a:buFontTx/>
                        <a:buNone/>
                        <a:tabLst/>
                        <a:defRPr/>
                      </a:pPr>
                      <a:endParaRPr lang="lt-LT" sz="1000" dirty="0">
                        <a:solidFill>
                          <a:schemeClr val="tx1"/>
                        </a:solidFill>
                        <a:latin typeface="Arial" panose="020B0604020202020204" pitchFamily="34" charset="0"/>
                        <a:cs typeface="Arial" panose="020B0604020202020204" pitchFamily="34" charset="0"/>
                      </a:endParaRPr>
                    </a:p>
                  </a:txBody>
                  <a:tcPr anchor="ctr">
                    <a:solidFill>
                      <a:schemeClr val="accent5">
                        <a:lumMod val="20000"/>
                        <a:lumOff val="80000"/>
                      </a:schemeClr>
                    </a:solidFill>
                  </a:tcPr>
                </a:tc>
                <a:extLst>
                  <a:ext uri="{0D108BD9-81ED-4DB2-BD59-A6C34878D82A}">
                    <a16:rowId xmlns:a16="http://schemas.microsoft.com/office/drawing/2014/main" val="392366473"/>
                  </a:ext>
                </a:extLst>
              </a:tr>
            </a:tbl>
          </a:graphicData>
        </a:graphic>
      </p:graphicFrame>
    </p:spTree>
    <p:extLst>
      <p:ext uri="{BB962C8B-B14F-4D97-AF65-F5344CB8AC3E}">
        <p14:creationId xmlns:p14="http://schemas.microsoft.com/office/powerpoint/2010/main" val="1316564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ačiakampis 4"/>
          <p:cNvSpPr/>
          <p:nvPr/>
        </p:nvSpPr>
        <p:spPr>
          <a:xfrm>
            <a:off x="0" y="195486"/>
            <a:ext cx="9144000" cy="504056"/>
          </a:xfrm>
          <a:prstGeom prst="rect">
            <a:avLst/>
          </a:prstGeom>
          <a:gradFill flip="none" rotWithShape="1">
            <a:gsLst>
              <a:gs pos="0">
                <a:schemeClr val="accent1"/>
              </a:gs>
              <a:gs pos="100000">
                <a:schemeClr val="accent2"/>
              </a:gs>
            </a:gsLst>
            <a:lin ang="4200000" scaled="0"/>
            <a:tileRect/>
          </a:gradFill>
          <a:ln>
            <a:noFill/>
          </a:ln>
          <a:effectLst>
            <a:outerShdw blurRad="101600" dist="50800" dir="5400000" algn="t" rotWithShape="0">
              <a:schemeClr val="accent4">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t>Regioninė priemonė: finansuojamos veiklos, tikslinės grupės</a:t>
            </a:r>
          </a:p>
        </p:txBody>
      </p:sp>
      <p:graphicFrame>
        <p:nvGraphicFramePr>
          <p:cNvPr id="4" name="Lentelė 6">
            <a:extLst>
              <a:ext uri="{FF2B5EF4-FFF2-40B4-BE49-F238E27FC236}">
                <a16:creationId xmlns:a16="http://schemas.microsoft.com/office/drawing/2014/main" id="{3B72187A-6072-402F-9309-4EB5DEE3532F}"/>
              </a:ext>
            </a:extLst>
          </p:cNvPr>
          <p:cNvGraphicFramePr>
            <a:graphicFrameLocks noGrp="1"/>
          </p:cNvGraphicFramePr>
          <p:nvPr>
            <p:extLst>
              <p:ext uri="{D42A27DB-BD31-4B8C-83A1-F6EECF244321}">
                <p14:modId xmlns:p14="http://schemas.microsoft.com/office/powerpoint/2010/main" val="2218573900"/>
              </p:ext>
            </p:extLst>
          </p:nvPr>
        </p:nvGraphicFramePr>
        <p:xfrm>
          <a:off x="107504" y="771551"/>
          <a:ext cx="8496944" cy="4111679"/>
        </p:xfrm>
        <a:graphic>
          <a:graphicData uri="http://schemas.openxmlformats.org/drawingml/2006/table">
            <a:tbl>
              <a:tblPr firstRow="1" bandRow="1">
                <a:tableStyleId>{21E4AEA4-8DFA-4A89-87EB-49C32662AFE0}</a:tableStyleId>
              </a:tblPr>
              <a:tblGrid>
                <a:gridCol w="5688632">
                  <a:extLst>
                    <a:ext uri="{9D8B030D-6E8A-4147-A177-3AD203B41FA5}">
                      <a16:colId xmlns:a16="http://schemas.microsoft.com/office/drawing/2014/main" val="3931673713"/>
                    </a:ext>
                  </a:extLst>
                </a:gridCol>
                <a:gridCol w="2808312">
                  <a:extLst>
                    <a:ext uri="{9D8B030D-6E8A-4147-A177-3AD203B41FA5}">
                      <a16:colId xmlns:a16="http://schemas.microsoft.com/office/drawing/2014/main" val="1502072238"/>
                    </a:ext>
                  </a:extLst>
                </a:gridCol>
              </a:tblGrid>
              <a:tr h="239301">
                <a:tc>
                  <a:txBody>
                    <a:bodyPr/>
                    <a:lstStyle/>
                    <a:p>
                      <a:pPr algn="ctr"/>
                      <a:r>
                        <a:rPr lang="lt-LT" sz="1100" b="1" dirty="0">
                          <a:solidFill>
                            <a:schemeClr val="tx1"/>
                          </a:solidFill>
                          <a:latin typeface="Arial" panose="020B0604020202020204" pitchFamily="34" charset="0"/>
                          <a:cs typeface="Arial" panose="020B0604020202020204" pitchFamily="34" charset="0"/>
                        </a:rPr>
                        <a:t>Finansuojamos veiklos</a:t>
                      </a:r>
                    </a:p>
                  </a:txBody>
                  <a:tcPr>
                    <a:solidFill>
                      <a:schemeClr val="accent5">
                        <a:lumMod val="20000"/>
                        <a:lumOff val="80000"/>
                      </a:schemeClr>
                    </a:solidFill>
                  </a:tcPr>
                </a:tc>
                <a:tc>
                  <a:txBody>
                    <a:bodyPr/>
                    <a:lstStyle/>
                    <a:p>
                      <a:pPr algn="ctr"/>
                      <a:r>
                        <a:rPr lang="lt-LT" sz="1100" b="1" dirty="0">
                          <a:solidFill>
                            <a:schemeClr val="tx1"/>
                          </a:solidFill>
                          <a:latin typeface="Arial" panose="020B0604020202020204" pitchFamily="34" charset="0"/>
                          <a:cs typeface="Arial" panose="020B0604020202020204" pitchFamily="34" charset="0"/>
                        </a:rPr>
                        <a:t>Tikslinės grupės</a:t>
                      </a:r>
                    </a:p>
                  </a:txBody>
                  <a:tcPr>
                    <a:solidFill>
                      <a:schemeClr val="accent5">
                        <a:lumMod val="20000"/>
                        <a:lumOff val="80000"/>
                      </a:schemeClr>
                    </a:solidFill>
                  </a:tcPr>
                </a:tc>
                <a:extLst>
                  <a:ext uri="{0D108BD9-81ED-4DB2-BD59-A6C34878D82A}">
                    <a16:rowId xmlns:a16="http://schemas.microsoft.com/office/drawing/2014/main" val="2496709999"/>
                  </a:ext>
                </a:extLst>
              </a:tr>
              <a:tr h="1872182">
                <a:tc>
                  <a:txBody>
                    <a:bodyPr/>
                    <a:lstStyle/>
                    <a:p>
                      <a:pPr marL="0" indent="0">
                        <a:buFont typeface="Wingdings" panose="05000000000000000000" pitchFamily="2" charset="2"/>
                        <a:buNone/>
                      </a:pPr>
                      <a:r>
                        <a:rPr lang="lt-LT" sz="1100" b="1" kern="1200" dirty="0">
                          <a:solidFill>
                            <a:schemeClr val="dk1"/>
                          </a:solidFill>
                          <a:effectLst/>
                          <a:latin typeface="Arial" panose="020B0604020202020204" pitchFamily="34" charset="0"/>
                          <a:ea typeface="+mn-ea"/>
                          <a:cs typeface="Arial" panose="020B0604020202020204" pitchFamily="34" charset="0"/>
                        </a:rPr>
                        <a:t>1. Socialinio būsto fondo plėtra</a:t>
                      </a:r>
                    </a:p>
                    <a:p>
                      <a:r>
                        <a:rPr lang="lt-LT" sz="1100" i="0" kern="1200" dirty="0">
                          <a:solidFill>
                            <a:schemeClr val="dk1"/>
                          </a:solidFill>
                          <a:effectLst/>
                          <a:latin typeface="Arial" panose="020B0604020202020204" pitchFamily="34" charset="0"/>
                          <a:ea typeface="+mn-ea"/>
                          <a:cs typeface="Arial" panose="020B0604020202020204" pitchFamily="34" charset="0"/>
                        </a:rPr>
                        <a:t>(veikla vykdoma turimoje žemėje statant naujus pastatus</a:t>
                      </a:r>
                      <a:r>
                        <a:rPr lang="lt-LT" sz="1100" i="0" kern="1200" dirty="0">
                          <a:solidFill>
                            <a:schemeClr val="tx1"/>
                          </a:solidFill>
                          <a:effectLst/>
                          <a:latin typeface="Arial" panose="020B0604020202020204" pitchFamily="34" charset="0"/>
                          <a:ea typeface="+mn-ea"/>
                          <a:cs typeface="Arial" panose="020B0604020202020204" pitchFamily="34" charset="0"/>
                        </a:rPr>
                        <a:t>, rekonstruojant (įskaitant ir remontą) ir pritaikant būsto paskirčiai esamus pastatus ar jų dalis, perkant ar kitokiu būdu įsigyjant gyvenamuosius namus, jų dalis, butus ir pritaikant juos tikslinės grupės poreikiams (vykdant būtinos apimties rekonstrukcijos </a:t>
                      </a:r>
                      <a:r>
                        <a:rPr lang="lt-LT" sz="1100" i="0" kern="1200" dirty="0">
                          <a:solidFill>
                            <a:schemeClr val="dk1"/>
                          </a:solidFill>
                          <a:effectLst/>
                          <a:latin typeface="Arial" panose="020B0604020202020204" pitchFamily="34" charset="0"/>
                          <a:ea typeface="+mn-ea"/>
                          <a:cs typeface="Arial" panose="020B0604020202020204" pitchFamily="34" charset="0"/>
                        </a:rPr>
                        <a:t>ar remonto darbus, įsigyjant būtiną įrangą ir baldus)</a:t>
                      </a:r>
                      <a:endParaRPr lang="lt-LT" sz="1100" b="0" i="0" kern="1200" dirty="0">
                        <a:solidFill>
                          <a:schemeClr val="dk1"/>
                        </a:solidFill>
                        <a:effectLst/>
                        <a:latin typeface="Arial" panose="020B0604020202020204" pitchFamily="34" charset="0"/>
                        <a:ea typeface="+mn-ea"/>
                        <a:cs typeface="Arial" panose="020B0604020202020204" pitchFamily="34" charset="0"/>
                      </a:endParaRPr>
                    </a:p>
                    <a:p>
                      <a:endParaRPr lang="lt-LT" sz="1200" b="0" i="1" kern="1200" dirty="0">
                        <a:solidFill>
                          <a:schemeClr val="dk1"/>
                        </a:solidFill>
                        <a:effectLst/>
                        <a:latin typeface="Arial" panose="020B0604020202020204" pitchFamily="34" charset="0"/>
                        <a:ea typeface="+mn-ea"/>
                        <a:cs typeface="Arial" panose="020B0604020202020204" pitchFamily="34" charset="0"/>
                      </a:endParaRPr>
                    </a:p>
                    <a:p>
                      <a:r>
                        <a:rPr lang="lt-LT" sz="900" i="1" kern="1200" dirty="0">
                          <a:solidFill>
                            <a:schemeClr val="dk1"/>
                          </a:solidFill>
                          <a:effectLst/>
                          <a:latin typeface="Arial" panose="020B0604020202020204" pitchFamily="34" charset="0"/>
                          <a:ea typeface="+mn-ea"/>
                          <a:cs typeface="Arial" panose="020B0604020202020204" pitchFamily="34" charset="0"/>
                        </a:rPr>
                        <a:t>Įgyvendinat veiklą turi būti atsižvelgiama į Socialinio būsto rekomendacijų* nuostatas, susijusias su infrastruktūros plėtra.</a:t>
                      </a:r>
                      <a:endParaRPr lang="en-US" sz="900" i="1" kern="1200" dirty="0">
                        <a:solidFill>
                          <a:schemeClr val="dk1"/>
                        </a:solidFill>
                        <a:effectLst/>
                        <a:latin typeface="Arial" panose="020B0604020202020204" pitchFamily="34" charset="0"/>
                        <a:ea typeface="+mn-ea"/>
                        <a:cs typeface="Arial" panose="020B0604020202020204" pitchFamily="34" charset="0"/>
                      </a:endParaRPr>
                    </a:p>
                    <a:p>
                      <a:r>
                        <a:rPr lang="lt-LT" sz="900" i="1" kern="1200" dirty="0">
                          <a:solidFill>
                            <a:schemeClr val="dk1"/>
                          </a:solidFill>
                          <a:effectLst/>
                          <a:latin typeface="Arial" panose="020B0604020202020204" pitchFamily="34" charset="0"/>
                          <a:ea typeface="+mn-ea"/>
                          <a:cs typeface="Arial" panose="020B0604020202020204" pitchFamily="34" charset="0"/>
                        </a:rPr>
                        <a:t>Svarbu</a:t>
                      </a:r>
                      <a:r>
                        <a:rPr lang="en-US" sz="900" i="1" kern="1200" dirty="0">
                          <a:solidFill>
                            <a:schemeClr val="dk1"/>
                          </a:solidFill>
                          <a:effectLst/>
                          <a:latin typeface="Arial" panose="020B0604020202020204" pitchFamily="34" charset="0"/>
                          <a:ea typeface="+mn-ea"/>
                          <a:cs typeface="Arial" panose="020B0604020202020204" pitchFamily="34" charset="0"/>
                        </a:rPr>
                        <a:t>! </a:t>
                      </a:r>
                      <a:r>
                        <a:rPr lang="lt-LT" sz="900" i="1" kern="1200" dirty="0">
                          <a:solidFill>
                            <a:schemeClr val="dk1"/>
                          </a:solidFill>
                          <a:effectLst/>
                          <a:latin typeface="Arial" panose="020B0604020202020204" pitchFamily="34" charset="0"/>
                          <a:ea typeface="+mn-ea"/>
                          <a:cs typeface="Arial" panose="020B0604020202020204" pitchFamily="34" charset="0"/>
                        </a:rPr>
                        <a:t>5</a:t>
                      </a:r>
                      <a:r>
                        <a:rPr lang="lt-LT" sz="900" i="1" kern="1200" dirty="0">
                          <a:solidFill>
                            <a:schemeClr val="tx1"/>
                          </a:solidFill>
                          <a:effectLst/>
                          <a:latin typeface="Arial" panose="020B0604020202020204" pitchFamily="34" charset="0"/>
                          <a:ea typeface="+mn-ea"/>
                          <a:cs typeface="Arial" panose="020B0604020202020204" pitchFamily="34" charset="0"/>
                        </a:rPr>
                        <a:t>.4, 5.5  ir 5.6 papunkčiuose įvardyti reikalavimai.</a:t>
                      </a:r>
                    </a:p>
                    <a:p>
                      <a:endParaRPr lang="lt-LT" sz="1000" i="1" kern="1200" dirty="0">
                        <a:solidFill>
                          <a:schemeClr val="dk1"/>
                        </a:solidFill>
                        <a:effectLst/>
                        <a:latin typeface="Arial" panose="020B0604020202020204" pitchFamily="34" charset="0"/>
                        <a:ea typeface="+mn-ea"/>
                        <a:cs typeface="Arial" panose="020B0604020202020204" pitchFamily="34" charset="0"/>
                      </a:endParaRPr>
                    </a:p>
                    <a:p>
                      <a:r>
                        <a:rPr lang="lt-LT" sz="600" b="0" i="0" kern="1200" dirty="0">
                          <a:solidFill>
                            <a:schemeClr val="dk1"/>
                          </a:solidFill>
                          <a:effectLst/>
                          <a:latin typeface="Arial" panose="020B0604020202020204" pitchFamily="34" charset="0"/>
                          <a:ea typeface="+mn-ea"/>
                          <a:cs typeface="Arial" panose="020B0604020202020204" pitchFamily="34" charset="0"/>
                        </a:rPr>
                        <a:t>* </a:t>
                      </a:r>
                      <a:r>
                        <a:rPr lang="lt-LT" sz="600" i="1" kern="1200" dirty="0">
                          <a:solidFill>
                            <a:schemeClr val="dk1"/>
                          </a:solidFill>
                          <a:effectLst/>
                          <a:latin typeface="Arial" panose="020B0604020202020204" pitchFamily="34" charset="0"/>
                          <a:ea typeface="+mn-ea"/>
                          <a:cs typeface="Arial" panose="020B0604020202020204" pitchFamily="34" charset="0"/>
                        </a:rPr>
                        <a:t>Socialinio būsto fondo plėtros vykdymo rekomendacijos, patvirtintos Lietuvos Respublikos socialinės apsaugos ir darbo ministro 2020 m. balandžio 8 d. įsakymu Nr. A1-300</a:t>
                      </a:r>
                      <a:endParaRPr lang="lt-LT" sz="600" b="0" i="1" kern="1200" dirty="0">
                        <a:solidFill>
                          <a:schemeClr val="dk1"/>
                        </a:solidFill>
                        <a:effectLst/>
                        <a:latin typeface="Arial" panose="020B0604020202020204" pitchFamily="34" charset="0"/>
                        <a:ea typeface="+mn-ea"/>
                        <a:cs typeface="Arial" panose="020B0604020202020204" pitchFamily="34" charset="0"/>
                      </a:endParaRPr>
                    </a:p>
                  </a:txBody>
                  <a:tcPr anchor="ctr">
                    <a:solidFill>
                      <a:schemeClr val="accent5">
                        <a:lumMod val="20000"/>
                        <a:lumOff val="80000"/>
                      </a:schemeClr>
                    </a:solidFill>
                  </a:tcPr>
                </a:tc>
                <a:tc>
                  <a:txBody>
                    <a:bodyPr/>
                    <a:lstStyle/>
                    <a:p>
                      <a:pPr marL="171450" lvl="0" indent="-171450">
                        <a:buFont typeface="Arial" panose="020B0604020202020204" pitchFamily="34" charset="0"/>
                        <a:buChar char="•"/>
                      </a:pPr>
                      <a:r>
                        <a:rPr lang="lt-LT" sz="1100" kern="1200" dirty="0">
                          <a:solidFill>
                            <a:schemeClr val="dk1"/>
                          </a:solidFill>
                          <a:effectLst/>
                          <a:latin typeface="Arial" panose="020B0604020202020204" pitchFamily="34" charset="0"/>
                          <a:ea typeface="+mn-ea"/>
                          <a:cs typeface="Arial" panose="020B0604020202020204" pitchFamily="34" charset="0"/>
                        </a:rPr>
                        <a:t>neįgalieji (turintys judėjimo ir (ar) psichikos ir (ar) proto negalią), kuriems reikalingas specialiai pritaikytas būstas </a:t>
                      </a:r>
                      <a:r>
                        <a:rPr lang="lt-LT" sz="1100" i="1" kern="1200" dirty="0">
                          <a:solidFill>
                            <a:schemeClr val="dk1"/>
                          </a:solidFill>
                          <a:effectLst/>
                          <a:latin typeface="Arial" panose="020B0604020202020204" pitchFamily="34" charset="0"/>
                          <a:ea typeface="+mn-ea"/>
                          <a:cs typeface="Arial" panose="020B0604020202020204" pitchFamily="34" charset="0"/>
                        </a:rPr>
                        <a:t>(tikslinė grupė turi atitikti Pritaikymo neįgaliesiems aprašo* 3 punkte įvardytus asmenis)</a:t>
                      </a:r>
                      <a:endParaRPr lang="lt-LT" sz="1100" kern="1200" dirty="0">
                        <a:solidFill>
                          <a:schemeClr val="dk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lt-LT" sz="1100" kern="1200" dirty="0">
                          <a:solidFill>
                            <a:schemeClr val="dk1"/>
                          </a:solidFill>
                          <a:effectLst/>
                          <a:latin typeface="Arial" panose="020B0604020202020204" pitchFamily="34" charset="0"/>
                          <a:ea typeface="+mn-ea"/>
                          <a:cs typeface="Arial" panose="020B0604020202020204" pitchFamily="34" charset="0"/>
                        </a:rPr>
                        <a:t>gausios šeimos (</a:t>
                      </a:r>
                      <a:r>
                        <a:rPr lang="lt-LT" sz="1100" kern="1200" dirty="0" err="1">
                          <a:solidFill>
                            <a:schemeClr val="dk1"/>
                          </a:solidFill>
                          <a:effectLst/>
                          <a:latin typeface="Arial" panose="020B0604020202020204" pitchFamily="34" charset="0"/>
                          <a:ea typeface="+mn-ea"/>
                          <a:cs typeface="Arial" panose="020B0604020202020204" pitchFamily="34" charset="0"/>
                        </a:rPr>
                        <a:t>t.y</a:t>
                      </a:r>
                      <a:r>
                        <a:rPr lang="lt-LT" sz="1100" kern="1200" dirty="0">
                          <a:solidFill>
                            <a:schemeClr val="dk1"/>
                          </a:solidFill>
                          <a:effectLst/>
                          <a:latin typeface="Arial" panose="020B0604020202020204" pitchFamily="34" charset="0"/>
                          <a:ea typeface="+mn-ea"/>
                          <a:cs typeface="Arial" panose="020B0604020202020204" pitchFamily="34" charset="0"/>
                        </a:rPr>
                        <a:t>., šeimos, auginančios 3 ir daugiau vaikų)</a:t>
                      </a:r>
                    </a:p>
                    <a:p>
                      <a:pPr marL="0" indent="0">
                        <a:buFont typeface="Arial" panose="020B0604020202020204" pitchFamily="34" charset="0"/>
                        <a:buNone/>
                      </a:pPr>
                      <a:endParaRPr lang="lt-LT" sz="1200" kern="1200" dirty="0">
                        <a:solidFill>
                          <a:schemeClr val="dk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lt-LT" sz="600" i="1" kern="1200" dirty="0">
                          <a:solidFill>
                            <a:schemeClr val="dk1"/>
                          </a:solidFill>
                          <a:effectLst/>
                          <a:latin typeface="Arial" panose="020B0604020202020204" pitchFamily="34" charset="0"/>
                          <a:ea typeface="+mn-ea"/>
                          <a:cs typeface="Arial" panose="020B0604020202020204" pitchFamily="34" charset="0"/>
                        </a:rPr>
                        <a:t>* Būsto pritaikymo neįgaliesiems tvarkos aprašas, patvirtintas Lietuvos Respublikos socialinės apsaugos ir darbo ministro </a:t>
                      </a:r>
                      <a:r>
                        <a:rPr lang="en-US" sz="600" i="1" kern="1200" dirty="0">
                          <a:solidFill>
                            <a:schemeClr val="dk1"/>
                          </a:solidFill>
                          <a:effectLst/>
                          <a:latin typeface="Arial" panose="020B0604020202020204" pitchFamily="34" charset="0"/>
                          <a:ea typeface="+mn-ea"/>
                          <a:cs typeface="Arial" panose="020B0604020202020204" pitchFamily="34" charset="0"/>
                        </a:rPr>
                        <a:t>2019</a:t>
                      </a:r>
                      <a:r>
                        <a:rPr lang="lt-LT" sz="600" i="1" kern="1200" dirty="0">
                          <a:solidFill>
                            <a:schemeClr val="dk1"/>
                          </a:solidFill>
                          <a:effectLst/>
                          <a:latin typeface="Arial" panose="020B0604020202020204" pitchFamily="34" charset="0"/>
                          <a:ea typeface="+mn-ea"/>
                          <a:cs typeface="Arial" panose="020B0604020202020204" pitchFamily="34" charset="0"/>
                        </a:rPr>
                        <a:t> m. vasario 19 d. įsakymu Nr. A</a:t>
                      </a:r>
                      <a:r>
                        <a:rPr lang="en-US" sz="600" i="1" kern="1200" dirty="0">
                          <a:solidFill>
                            <a:schemeClr val="dk1"/>
                          </a:solidFill>
                          <a:effectLst/>
                          <a:latin typeface="Arial" panose="020B0604020202020204" pitchFamily="34" charset="0"/>
                          <a:ea typeface="+mn-ea"/>
                          <a:cs typeface="Arial" panose="020B0604020202020204" pitchFamily="34" charset="0"/>
                        </a:rPr>
                        <a:t>1-103  (2022-01-18 </a:t>
                      </a:r>
                      <a:r>
                        <a:rPr lang="en-US" sz="600" i="1" kern="1200" dirty="0" err="1">
                          <a:solidFill>
                            <a:schemeClr val="dk1"/>
                          </a:solidFill>
                          <a:effectLst/>
                          <a:latin typeface="Arial" panose="020B0604020202020204" pitchFamily="34" charset="0"/>
                          <a:ea typeface="+mn-ea"/>
                          <a:cs typeface="Arial" panose="020B0604020202020204" pitchFamily="34" charset="0"/>
                        </a:rPr>
                        <a:t>nauja</a:t>
                      </a:r>
                      <a:r>
                        <a:rPr lang="en-US" sz="600" i="1" kern="1200" dirty="0">
                          <a:solidFill>
                            <a:schemeClr val="dk1"/>
                          </a:solidFill>
                          <a:effectLst/>
                          <a:latin typeface="Arial" panose="020B0604020202020204" pitchFamily="34" charset="0"/>
                          <a:ea typeface="+mn-ea"/>
                          <a:cs typeface="Arial" panose="020B0604020202020204" pitchFamily="34" charset="0"/>
                        </a:rPr>
                        <a:t> </a:t>
                      </a:r>
                      <a:r>
                        <a:rPr lang="en-US" sz="600" i="1" kern="1200" dirty="0" err="1">
                          <a:solidFill>
                            <a:schemeClr val="dk1"/>
                          </a:solidFill>
                          <a:effectLst/>
                          <a:latin typeface="Arial" panose="020B0604020202020204" pitchFamily="34" charset="0"/>
                          <a:ea typeface="+mn-ea"/>
                          <a:cs typeface="Arial" panose="020B0604020202020204" pitchFamily="34" charset="0"/>
                        </a:rPr>
                        <a:t>redakcija</a:t>
                      </a:r>
                      <a:r>
                        <a:rPr lang="en-US" sz="600" i="1" kern="1200" dirty="0">
                          <a:solidFill>
                            <a:schemeClr val="dk1"/>
                          </a:solidFill>
                          <a:effectLst/>
                          <a:latin typeface="Arial" panose="020B0604020202020204" pitchFamily="34" charset="0"/>
                          <a:ea typeface="+mn-ea"/>
                          <a:cs typeface="Arial" panose="020B0604020202020204" pitchFamily="34" charset="0"/>
                        </a:rPr>
                        <a:t>)</a:t>
                      </a:r>
                      <a:endParaRPr lang="lt-LT" sz="600" i="1" dirty="0">
                        <a:solidFill>
                          <a:schemeClr val="tx1"/>
                        </a:solidFill>
                        <a:latin typeface="Arial" panose="020B0604020202020204" pitchFamily="34" charset="0"/>
                        <a:cs typeface="Arial" panose="020B0604020202020204" pitchFamily="34" charset="0"/>
                      </a:endParaRPr>
                    </a:p>
                  </a:txBody>
                  <a:tcPr anchor="ctr">
                    <a:solidFill>
                      <a:schemeClr val="accent5">
                        <a:lumMod val="20000"/>
                        <a:lumOff val="80000"/>
                      </a:schemeClr>
                    </a:solidFill>
                  </a:tcPr>
                </a:tc>
                <a:extLst>
                  <a:ext uri="{0D108BD9-81ED-4DB2-BD59-A6C34878D82A}">
                    <a16:rowId xmlns:a16="http://schemas.microsoft.com/office/drawing/2014/main" val="1250186561"/>
                  </a:ext>
                </a:extLst>
              </a:tr>
              <a:tr h="1825679">
                <a:tc>
                  <a:txBody>
                    <a:bodyPr/>
                    <a:lstStyle/>
                    <a:p>
                      <a:pPr marL="0" indent="0">
                        <a:buFont typeface="Wingdings" panose="05000000000000000000" pitchFamily="2" charset="2"/>
                        <a:buNone/>
                      </a:pPr>
                      <a:r>
                        <a:rPr lang="lt-LT" sz="1100" b="1" kern="1200" dirty="0">
                          <a:solidFill>
                            <a:schemeClr val="dk1"/>
                          </a:solidFill>
                          <a:effectLst/>
                          <a:latin typeface="Arial" panose="020B0604020202020204" pitchFamily="34" charset="0"/>
                          <a:ea typeface="+mn-ea"/>
                          <a:cs typeface="Arial" panose="020B0604020202020204" pitchFamily="34" charset="0"/>
                        </a:rPr>
                        <a:t>2. Paslaugų, reikalingų institucinės globos pertvarkai įgyvendinti, infrastruktūros modernizavimas ir plėtra </a:t>
                      </a:r>
                    </a:p>
                    <a:p>
                      <a:r>
                        <a:rPr lang="lt-LT" sz="1100" i="0" kern="1200" dirty="0">
                          <a:solidFill>
                            <a:schemeClr val="dk1"/>
                          </a:solidFill>
                          <a:effectLst/>
                          <a:latin typeface="Arial" panose="020B0604020202020204" pitchFamily="34" charset="0"/>
                          <a:ea typeface="+mn-ea"/>
                          <a:cs typeface="Arial" panose="020B0604020202020204" pitchFamily="34" charset="0"/>
                        </a:rPr>
                        <a:t>(veikla vykdoma laikantis Žemėlapiuose </a:t>
                      </a:r>
                      <a:r>
                        <a:rPr lang="en-US" sz="1100" i="0" kern="1200" dirty="0" err="1">
                          <a:solidFill>
                            <a:schemeClr val="dk1"/>
                          </a:solidFill>
                          <a:effectLst/>
                          <a:latin typeface="Arial" panose="020B0604020202020204" pitchFamily="34" charset="0"/>
                          <a:ea typeface="+mn-ea"/>
                          <a:cs typeface="Arial" panose="020B0604020202020204" pitchFamily="34" charset="0"/>
                        </a:rPr>
                        <a:t>nurodyt</a:t>
                      </a:r>
                      <a:r>
                        <a:rPr lang="lt-LT" sz="1100" i="0" kern="1200" dirty="0">
                          <a:solidFill>
                            <a:schemeClr val="dk1"/>
                          </a:solidFill>
                          <a:effectLst/>
                          <a:latin typeface="Arial" panose="020B0604020202020204" pitchFamily="34" charset="0"/>
                          <a:ea typeface="+mn-ea"/>
                          <a:cs typeface="Arial" panose="020B0604020202020204" pitchFamily="34" charset="0"/>
                        </a:rPr>
                        <a:t>ų reikalavimų paslaugų plėtrai, </a:t>
                      </a:r>
                      <a:r>
                        <a:rPr lang="lt-LT" sz="1100" i="0" kern="1200" dirty="0">
                          <a:solidFill>
                            <a:schemeClr val="tx1"/>
                          </a:solidFill>
                          <a:effectLst/>
                          <a:latin typeface="Arial" panose="020B0604020202020204" pitchFamily="34" charset="0"/>
                          <a:ea typeface="+mn-ea"/>
                          <a:cs typeface="Arial" panose="020B0604020202020204" pitchFamily="34" charset="0"/>
                        </a:rPr>
                        <a:t>patvirtintų sąlygų ir infrastruktūros apimčių, statant, rekonstruojant, remontuojant ir (ar) įsigyjant </a:t>
                      </a:r>
                      <a:r>
                        <a:rPr lang="lt-LT" sz="1100" i="0" kern="1200" dirty="0">
                          <a:solidFill>
                            <a:schemeClr val="dk1"/>
                          </a:solidFill>
                          <a:effectLst/>
                          <a:latin typeface="Arial" panose="020B0604020202020204" pitchFamily="34" charset="0"/>
                          <a:ea typeface="+mn-ea"/>
                          <a:cs typeface="Arial" panose="020B0604020202020204" pitchFamily="34" charset="0"/>
                        </a:rPr>
                        <a:t>nekilnojamąjį turtą bei aprūpinant jį būtinais baldais ir įranga. </a:t>
                      </a:r>
                      <a:r>
                        <a:rPr lang="lt-LT" sz="1100" i="0" kern="1200" dirty="0">
                          <a:solidFill>
                            <a:schemeClr val="tx1"/>
                          </a:solidFill>
                          <a:effectLst/>
                          <a:highlight>
                            <a:srgbClr val="C0C0C0"/>
                          </a:highlight>
                          <a:latin typeface="Arial" panose="020B0604020202020204" pitchFamily="34" charset="0"/>
                          <a:ea typeface="+mn-ea"/>
                          <a:cs typeface="Arial" panose="020B0604020202020204" pitchFamily="34" charset="0"/>
                        </a:rPr>
                        <a:t>Pagrindus poreikį, gali būti įsigyjama tikslinė transporto priemonė</a:t>
                      </a:r>
                      <a:r>
                        <a:rPr lang="lt-LT" sz="1100" i="0" kern="1200" dirty="0">
                          <a:solidFill>
                            <a:schemeClr val="tx1"/>
                          </a:solidFill>
                          <a:effectLst/>
                          <a:latin typeface="Arial" panose="020B0604020202020204" pitchFamily="34" charset="0"/>
                          <a:ea typeface="+mn-ea"/>
                          <a:cs typeface="Arial" panose="020B0604020202020204" pitchFamily="34" charset="0"/>
                        </a:rPr>
                        <a:t>)</a:t>
                      </a:r>
                    </a:p>
                    <a:p>
                      <a:endParaRPr lang="lt-LT" sz="1200" kern="1200" dirty="0">
                        <a:solidFill>
                          <a:schemeClr val="dk1"/>
                        </a:solidFill>
                        <a:effectLst/>
                        <a:latin typeface="Arial" panose="020B0604020202020204" pitchFamily="34" charset="0"/>
                        <a:ea typeface="+mn-ea"/>
                        <a:cs typeface="Arial" panose="020B0604020202020204" pitchFamily="34" charset="0"/>
                      </a:endParaRPr>
                    </a:p>
                  </a:txBody>
                  <a:tcPr anchor="ctr">
                    <a:solidFill>
                      <a:schemeClr val="accent5">
                        <a:lumMod val="20000"/>
                        <a:lumOff val="80000"/>
                      </a:schemeClr>
                    </a:solidFill>
                  </a:tcPr>
                </a:tc>
                <a:tc>
                  <a:txBody>
                    <a:bodyPr/>
                    <a:lstStyle/>
                    <a:p>
                      <a:pPr marL="171450" marR="0" lvl="0" indent="-171450" algn="l" defTabSz="91429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1200" kern="1200" dirty="0">
                          <a:solidFill>
                            <a:schemeClr val="dk1"/>
                          </a:solidFill>
                          <a:effectLst/>
                          <a:latin typeface="Arial" panose="020B0604020202020204" pitchFamily="34" charset="0"/>
                          <a:ea typeface="+mn-ea"/>
                          <a:cs typeface="Arial" panose="020B0604020202020204" pitchFamily="34" charset="0"/>
                        </a:rPr>
                        <a:t>asmenys, turintys intelekto ir (ar) psichikos negalią</a:t>
                      </a:r>
                      <a:endParaRPr lang="lt-LT" sz="1200" dirty="0">
                        <a:solidFill>
                          <a:schemeClr val="tx1"/>
                        </a:solidFill>
                        <a:latin typeface="Arial" panose="020B0604020202020204" pitchFamily="34" charset="0"/>
                        <a:cs typeface="Arial" panose="020B0604020202020204" pitchFamily="34" charset="0"/>
                      </a:endParaRPr>
                    </a:p>
                  </a:txBody>
                  <a:tcPr anchor="ctr">
                    <a:solidFill>
                      <a:schemeClr val="accent5">
                        <a:lumMod val="20000"/>
                        <a:lumOff val="80000"/>
                      </a:schemeClr>
                    </a:solidFill>
                  </a:tcPr>
                </a:tc>
                <a:extLst>
                  <a:ext uri="{0D108BD9-81ED-4DB2-BD59-A6C34878D82A}">
                    <a16:rowId xmlns:a16="http://schemas.microsoft.com/office/drawing/2014/main" val="2490542074"/>
                  </a:ext>
                </a:extLst>
              </a:tr>
            </a:tbl>
          </a:graphicData>
        </a:graphic>
      </p:graphicFrame>
    </p:spTree>
    <p:extLst>
      <p:ext uri="{BB962C8B-B14F-4D97-AF65-F5344CB8AC3E}">
        <p14:creationId xmlns:p14="http://schemas.microsoft.com/office/powerpoint/2010/main" val="1262811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ačiakampis 4"/>
          <p:cNvSpPr/>
          <p:nvPr/>
        </p:nvSpPr>
        <p:spPr>
          <a:xfrm>
            <a:off x="0" y="195486"/>
            <a:ext cx="9144000" cy="504056"/>
          </a:xfrm>
          <a:prstGeom prst="rect">
            <a:avLst/>
          </a:prstGeom>
          <a:gradFill flip="none" rotWithShape="1">
            <a:gsLst>
              <a:gs pos="0">
                <a:schemeClr val="accent1"/>
              </a:gs>
              <a:gs pos="100000">
                <a:schemeClr val="accent2"/>
              </a:gs>
            </a:gsLst>
            <a:lin ang="4200000" scaled="0"/>
            <a:tileRect/>
          </a:gradFill>
          <a:ln>
            <a:noFill/>
          </a:ln>
          <a:effectLst>
            <a:outerShdw blurRad="101600" dist="50800" dir="5400000" algn="t" rotWithShape="0">
              <a:schemeClr val="accent4">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t>Regioninė priemonė: finansuojamos veiklos, tikslinės grupės</a:t>
            </a:r>
          </a:p>
        </p:txBody>
      </p:sp>
      <p:graphicFrame>
        <p:nvGraphicFramePr>
          <p:cNvPr id="4" name="Lentelė 6">
            <a:extLst>
              <a:ext uri="{FF2B5EF4-FFF2-40B4-BE49-F238E27FC236}">
                <a16:creationId xmlns:a16="http://schemas.microsoft.com/office/drawing/2014/main" id="{3B72187A-6072-402F-9309-4EB5DEE3532F}"/>
              </a:ext>
            </a:extLst>
          </p:cNvPr>
          <p:cNvGraphicFramePr>
            <a:graphicFrameLocks noGrp="1"/>
          </p:cNvGraphicFramePr>
          <p:nvPr>
            <p:extLst>
              <p:ext uri="{D42A27DB-BD31-4B8C-83A1-F6EECF244321}">
                <p14:modId xmlns:p14="http://schemas.microsoft.com/office/powerpoint/2010/main" val="1333369472"/>
              </p:ext>
            </p:extLst>
          </p:nvPr>
        </p:nvGraphicFramePr>
        <p:xfrm>
          <a:off x="179512" y="843558"/>
          <a:ext cx="8424937" cy="3489960"/>
        </p:xfrm>
        <a:graphic>
          <a:graphicData uri="http://schemas.openxmlformats.org/drawingml/2006/table">
            <a:tbl>
              <a:tblPr firstRow="1" bandRow="1">
                <a:tableStyleId>{21E4AEA4-8DFA-4A89-87EB-49C32662AFE0}</a:tableStyleId>
              </a:tblPr>
              <a:tblGrid>
                <a:gridCol w="6696744">
                  <a:extLst>
                    <a:ext uri="{9D8B030D-6E8A-4147-A177-3AD203B41FA5}">
                      <a16:colId xmlns:a16="http://schemas.microsoft.com/office/drawing/2014/main" val="3931673713"/>
                    </a:ext>
                  </a:extLst>
                </a:gridCol>
                <a:gridCol w="1728193">
                  <a:extLst>
                    <a:ext uri="{9D8B030D-6E8A-4147-A177-3AD203B41FA5}">
                      <a16:colId xmlns:a16="http://schemas.microsoft.com/office/drawing/2014/main" val="1502072238"/>
                    </a:ext>
                  </a:extLst>
                </a:gridCol>
              </a:tblGrid>
              <a:tr h="298757">
                <a:tc>
                  <a:txBody>
                    <a:bodyPr/>
                    <a:lstStyle/>
                    <a:p>
                      <a:pPr algn="ctr"/>
                      <a:r>
                        <a:rPr lang="lt-LT" sz="1100" b="1" dirty="0">
                          <a:solidFill>
                            <a:schemeClr val="tx1"/>
                          </a:solidFill>
                          <a:latin typeface="Arial" panose="020B0604020202020204" pitchFamily="34" charset="0"/>
                          <a:cs typeface="Arial" panose="020B0604020202020204" pitchFamily="34" charset="0"/>
                        </a:rPr>
                        <a:t>Finansuojamos veiklos</a:t>
                      </a:r>
                    </a:p>
                  </a:txBody>
                  <a:tcPr>
                    <a:solidFill>
                      <a:schemeClr val="accent5">
                        <a:lumMod val="20000"/>
                        <a:lumOff val="80000"/>
                      </a:schemeClr>
                    </a:solidFill>
                  </a:tcPr>
                </a:tc>
                <a:tc>
                  <a:txBody>
                    <a:bodyPr/>
                    <a:lstStyle/>
                    <a:p>
                      <a:pPr marL="0" marR="0" lvl="0" indent="0" algn="ctr" defTabSz="914296" rtl="0" eaLnBrk="1" fontAlgn="auto" latinLnBrk="0" hangingPunct="1">
                        <a:lnSpc>
                          <a:spcPct val="100000"/>
                        </a:lnSpc>
                        <a:spcBef>
                          <a:spcPts val="0"/>
                        </a:spcBef>
                        <a:spcAft>
                          <a:spcPts val="0"/>
                        </a:spcAft>
                        <a:buClrTx/>
                        <a:buSzTx/>
                        <a:buFontTx/>
                        <a:buNone/>
                        <a:tabLst/>
                        <a:defRPr/>
                      </a:pPr>
                      <a:r>
                        <a:rPr lang="lt-LT" sz="1100" b="1" dirty="0">
                          <a:solidFill>
                            <a:schemeClr val="tx1"/>
                          </a:solidFill>
                          <a:latin typeface="Arial" panose="020B0604020202020204" pitchFamily="34" charset="0"/>
                          <a:cs typeface="Arial" panose="020B0604020202020204" pitchFamily="34" charset="0"/>
                        </a:rPr>
                        <a:t>Tikslinės grupės</a:t>
                      </a:r>
                    </a:p>
                    <a:p>
                      <a:pPr algn="ctr"/>
                      <a:r>
                        <a:rPr lang="lt-LT" sz="1100" b="1" dirty="0">
                          <a:latin typeface="Arial" panose="020B0604020202020204" pitchFamily="34" charset="0"/>
                          <a:cs typeface="Arial" panose="020B0604020202020204" pitchFamily="34" charset="0"/>
                        </a:rPr>
                        <a:t> </a:t>
                      </a:r>
                    </a:p>
                  </a:txBody>
                  <a:tcPr>
                    <a:solidFill>
                      <a:schemeClr val="accent5">
                        <a:lumMod val="20000"/>
                        <a:lumOff val="80000"/>
                      </a:schemeClr>
                    </a:solidFill>
                  </a:tcPr>
                </a:tc>
                <a:extLst>
                  <a:ext uri="{0D108BD9-81ED-4DB2-BD59-A6C34878D82A}">
                    <a16:rowId xmlns:a16="http://schemas.microsoft.com/office/drawing/2014/main" val="2496709999"/>
                  </a:ext>
                </a:extLst>
              </a:tr>
              <a:tr h="2010827">
                <a:tc>
                  <a:txBody>
                    <a:bodyPr/>
                    <a:lstStyle/>
                    <a:p>
                      <a:pPr marL="0" indent="0">
                        <a:buFont typeface="Wingdings" panose="05000000000000000000" pitchFamily="2" charset="2"/>
                        <a:buNone/>
                      </a:pPr>
                      <a:r>
                        <a:rPr lang="lt-LT" sz="1100" b="1" kern="1200" dirty="0">
                          <a:solidFill>
                            <a:schemeClr val="dk1"/>
                          </a:solidFill>
                          <a:effectLst/>
                          <a:latin typeface="Arial" panose="020B0604020202020204" pitchFamily="34" charset="0"/>
                          <a:ea typeface="+mn-ea"/>
                          <a:cs typeface="Arial" panose="020B0604020202020204" pitchFamily="34" charset="0"/>
                        </a:rPr>
                        <a:t>3. Nestacionarių socialinių paslaugų  infrastruktūros modernizavimas ir plėtra, siekiant didinti gyventojų socialinę gerovę</a:t>
                      </a:r>
                    </a:p>
                    <a:p>
                      <a:r>
                        <a:rPr lang="lt-LT" sz="1100" i="1" kern="1200" dirty="0">
                          <a:solidFill>
                            <a:schemeClr val="dk1"/>
                          </a:solidFill>
                          <a:effectLst/>
                          <a:latin typeface="Arial" panose="020B0604020202020204" pitchFamily="34" charset="0"/>
                          <a:ea typeface="+mn-ea"/>
                          <a:cs typeface="Arial" panose="020B0604020202020204" pitchFamily="34" charset="0"/>
                        </a:rPr>
                        <a:t>(veikla vykdoma finansuojant Socialinių paslaugų katalogo</a:t>
                      </a:r>
                      <a:r>
                        <a:rPr lang="lt-LT" sz="1100" i="1" kern="1200" baseline="30000" dirty="0">
                          <a:solidFill>
                            <a:schemeClr val="dk1"/>
                          </a:solidFill>
                          <a:effectLst/>
                          <a:latin typeface="Arial" panose="020B0604020202020204" pitchFamily="34" charset="0"/>
                          <a:ea typeface="+mn-ea"/>
                          <a:cs typeface="Arial" panose="020B0604020202020204" pitchFamily="34" charset="0"/>
                        </a:rPr>
                        <a:t>1</a:t>
                      </a:r>
                      <a:r>
                        <a:rPr lang="lt-LT" sz="1100" i="1" kern="1200" dirty="0">
                          <a:solidFill>
                            <a:schemeClr val="dk1"/>
                          </a:solidFill>
                          <a:effectLst/>
                          <a:latin typeface="Arial" panose="020B0604020202020204" pitchFamily="34" charset="0"/>
                          <a:ea typeface="+mn-ea"/>
                          <a:cs typeface="Arial" panose="020B0604020202020204" pitchFamily="34" charset="0"/>
                        </a:rPr>
                        <a:t> 18 punkte įvardytų nestacionarių socialinių paslaugų įstaigų, kuriose teikiamos socialinės priežiūros ir /ar socialinės globos paslaugos, infrastruktūros bei Investicijų programoje konkrečiai įvardytų finansuotinų įstaigų </a:t>
                      </a:r>
                      <a:r>
                        <a:rPr lang="en-US" sz="1100" i="1" kern="1200" dirty="0" err="1">
                          <a:solidFill>
                            <a:schemeClr val="dk1"/>
                          </a:solidFill>
                          <a:effectLst/>
                          <a:latin typeface="Arial" panose="020B0604020202020204" pitchFamily="34" charset="0"/>
                          <a:ea typeface="+mn-ea"/>
                          <a:cs typeface="Arial" panose="020B0604020202020204" pitchFamily="34" charset="0"/>
                        </a:rPr>
                        <a:t>i</a:t>
                      </a:r>
                      <a:r>
                        <a:rPr lang="lt-LT" sz="1100" i="1" kern="1200" dirty="0" err="1">
                          <a:solidFill>
                            <a:schemeClr val="dk1"/>
                          </a:solidFill>
                          <a:effectLst/>
                          <a:latin typeface="Arial" panose="020B0604020202020204" pitchFamily="34" charset="0"/>
                          <a:ea typeface="+mn-ea"/>
                          <a:cs typeface="Arial" panose="020B0604020202020204" pitchFamily="34" charset="0"/>
                        </a:rPr>
                        <a:t>nfrastruktūros</a:t>
                      </a:r>
                      <a:r>
                        <a:rPr lang="lt-LT" sz="1100" i="1" kern="1200" dirty="0">
                          <a:solidFill>
                            <a:schemeClr val="dk1"/>
                          </a:solidFill>
                          <a:effectLst/>
                          <a:latin typeface="Arial" panose="020B0604020202020204" pitchFamily="34" charset="0"/>
                          <a:ea typeface="+mn-ea"/>
                          <a:cs typeface="Arial" panose="020B0604020202020204" pitchFamily="34" charset="0"/>
                        </a:rPr>
                        <a:t> modernizavimą ir plėtrą: statant, rekonstruojant, remontuojant ar įsigyjant nekilnojamąjį turtą bei aprūpinant jį būtinais baldais ir įranga. </a:t>
                      </a:r>
                      <a:r>
                        <a:rPr lang="lt-LT" sz="1100" i="1" kern="1200" dirty="0">
                          <a:solidFill>
                            <a:schemeClr val="tx1"/>
                          </a:solidFill>
                          <a:effectLst/>
                          <a:highlight>
                            <a:srgbClr val="C0C0C0"/>
                          </a:highlight>
                          <a:latin typeface="Arial" panose="020B0604020202020204" pitchFamily="34" charset="0"/>
                          <a:ea typeface="+mn-ea"/>
                          <a:cs typeface="Arial" panose="020B0604020202020204" pitchFamily="34" charset="0"/>
                        </a:rPr>
                        <a:t>Pagrindus poreikį, gali būti įsigyjama tikslinė transporto priemonė</a:t>
                      </a:r>
                      <a:r>
                        <a:rPr lang="lt-LT" sz="1100" i="1" kern="1200" dirty="0">
                          <a:solidFill>
                            <a:schemeClr val="dk1"/>
                          </a:solidFill>
                          <a:effectLst/>
                          <a:latin typeface="Arial" panose="020B0604020202020204" pitchFamily="34" charset="0"/>
                          <a:ea typeface="+mn-ea"/>
                          <a:cs typeface="Arial" panose="020B0604020202020204" pitchFamily="34" charset="0"/>
                        </a:rPr>
                        <a:t>)</a:t>
                      </a:r>
                    </a:p>
                    <a:p>
                      <a:endParaRPr lang="lt-LT" sz="1100" i="1" kern="1200" dirty="0">
                        <a:solidFill>
                          <a:schemeClr val="dk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lt-LT" sz="900" kern="1200" dirty="0">
                          <a:solidFill>
                            <a:schemeClr val="dk1"/>
                          </a:solidFill>
                          <a:effectLst/>
                          <a:latin typeface="Arial" panose="020B0604020202020204" pitchFamily="34" charset="0"/>
                          <a:ea typeface="+mn-ea"/>
                          <a:cs typeface="Arial" panose="020B0604020202020204" pitchFamily="34" charset="0"/>
                        </a:rPr>
                        <a:t>įstaigos, kuriose numatoma teikti socialinę globą, privalo atitikti Lietuvos Respublikos socialinių paslaugų įstatymo ir Socialinės globos normų aprašo</a:t>
                      </a:r>
                      <a:r>
                        <a:rPr lang="lt-LT" sz="900" kern="1200" baseline="30000" dirty="0">
                          <a:solidFill>
                            <a:schemeClr val="dk1"/>
                          </a:solidFill>
                          <a:effectLst/>
                          <a:latin typeface="Arial" panose="020B0604020202020204" pitchFamily="34" charset="0"/>
                          <a:ea typeface="+mn-ea"/>
                          <a:cs typeface="Arial" panose="020B0604020202020204" pitchFamily="34" charset="0"/>
                        </a:rPr>
                        <a:t>2</a:t>
                      </a:r>
                      <a:r>
                        <a:rPr lang="lt-LT" sz="900" kern="1200" dirty="0">
                          <a:solidFill>
                            <a:schemeClr val="dk1"/>
                          </a:solidFill>
                          <a:effectLst/>
                          <a:latin typeface="Arial" panose="020B0604020202020204" pitchFamily="34" charset="0"/>
                          <a:ea typeface="+mn-ea"/>
                          <a:cs typeface="Arial" panose="020B0604020202020204" pitchFamily="34" charset="0"/>
                        </a:rPr>
                        <a:t> reikalavimus;</a:t>
                      </a:r>
                    </a:p>
                    <a:p>
                      <a:pPr marL="171450" indent="-171450">
                        <a:buFont typeface="Arial" panose="020B0604020202020204" pitchFamily="34" charset="0"/>
                        <a:buChar char="•"/>
                      </a:pPr>
                      <a:r>
                        <a:rPr lang="lt-LT" sz="900" kern="1200" dirty="0">
                          <a:solidFill>
                            <a:schemeClr val="dk1"/>
                          </a:solidFill>
                          <a:effectLst/>
                          <a:latin typeface="Arial" panose="020B0604020202020204" pitchFamily="34" charset="0"/>
                          <a:ea typeface="+mn-ea"/>
                          <a:cs typeface="Arial" panose="020B0604020202020204" pitchFamily="34" charset="0"/>
                        </a:rPr>
                        <a:t>finansuojant įstaigų, teikiančių socialines paslaugas vaikams, infrastruktūrą, turi būti užtikrinama, kad socialinės paslaugos vaikui bus teikiamos užtikrinant vaiko teises bei išvengiant neigiamo aplinkos poveikio vaiko saugumui ir gerovei;</a:t>
                      </a:r>
                    </a:p>
                    <a:p>
                      <a:pPr marL="171450" indent="-171450">
                        <a:buFont typeface="Arial" panose="020B0604020202020204" pitchFamily="34" charset="0"/>
                        <a:buChar char="•"/>
                      </a:pPr>
                      <a:r>
                        <a:rPr lang="lt-LT" sz="900" kern="1200" dirty="0">
                          <a:solidFill>
                            <a:schemeClr val="dk1"/>
                          </a:solidFill>
                          <a:effectLst/>
                          <a:latin typeface="Arial" panose="020B0604020202020204" pitchFamily="34" charset="0"/>
                          <a:ea typeface="+mn-ea"/>
                          <a:cs typeface="Arial" panose="020B0604020202020204" pitchFamily="34" charset="0"/>
                        </a:rPr>
                        <a:t>kuriama ar modernizuojama atvirosios jaunimo erdvės ar atvirojo jaunimo centro infrastruktūra turi atitikti AJC ir AJE rekomendacijų</a:t>
                      </a:r>
                      <a:r>
                        <a:rPr lang="lt-LT" sz="900" kern="1200" baseline="30000" dirty="0">
                          <a:solidFill>
                            <a:schemeClr val="dk1"/>
                          </a:solidFill>
                          <a:effectLst/>
                          <a:latin typeface="Arial" panose="020B0604020202020204" pitchFamily="34" charset="0"/>
                          <a:ea typeface="+mn-ea"/>
                          <a:cs typeface="Arial" panose="020B0604020202020204" pitchFamily="34" charset="0"/>
                        </a:rPr>
                        <a:t>3</a:t>
                      </a:r>
                      <a:r>
                        <a:rPr lang="lt-LT" sz="900" kern="1200" dirty="0">
                          <a:solidFill>
                            <a:schemeClr val="dk1"/>
                          </a:solidFill>
                          <a:effectLst/>
                          <a:latin typeface="Arial" panose="020B0604020202020204" pitchFamily="34" charset="0"/>
                          <a:ea typeface="+mn-ea"/>
                          <a:cs typeface="Arial" panose="020B0604020202020204" pitchFamily="34" charset="0"/>
                        </a:rPr>
                        <a:t> V skyriaus reikalavimus</a:t>
                      </a:r>
                      <a:endParaRPr lang="lt-LT" sz="900" i="1" kern="1200" dirty="0">
                        <a:solidFill>
                          <a:schemeClr val="dk1"/>
                        </a:solidFill>
                        <a:effectLst/>
                        <a:latin typeface="Arial" panose="020B0604020202020204" pitchFamily="34" charset="0"/>
                        <a:ea typeface="+mn-ea"/>
                        <a:cs typeface="Arial" panose="020B0604020202020204" pitchFamily="34" charset="0"/>
                      </a:endParaRPr>
                    </a:p>
                    <a:p>
                      <a:pPr marL="171450" marR="0" lvl="0" indent="-171450" algn="l" defTabSz="91429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900" i="0" kern="1200" dirty="0">
                          <a:solidFill>
                            <a:schemeClr val="tx1"/>
                          </a:solidFill>
                          <a:effectLst/>
                          <a:highlight>
                            <a:srgbClr val="C0C0C0"/>
                          </a:highlight>
                          <a:latin typeface="Arial" panose="020B0604020202020204" pitchFamily="34" charset="0"/>
                          <a:ea typeface="+mn-ea"/>
                          <a:cs typeface="Arial" panose="020B0604020202020204" pitchFamily="34" charset="0"/>
                        </a:rPr>
                        <a:t>projektai, kuriais numatoma įsigyti tik įrangą, baldus, transporto priemonę ir (ar) tvarkyti aplinką (nevykdant statybos/ rekonstrukcijos/ remonto darbų, neperkant nekilnojamojo turto), yra netinkami finansuoti</a:t>
                      </a:r>
                      <a:endParaRPr lang="lt-LT" sz="900" b="0" i="0" dirty="0">
                        <a:solidFill>
                          <a:schemeClr val="tx1"/>
                        </a:solidFill>
                        <a:highlight>
                          <a:srgbClr val="C0C0C0"/>
                        </a:highlight>
                        <a:latin typeface="Arial" panose="020B0604020202020204" pitchFamily="34" charset="0"/>
                        <a:cs typeface="Arial" panose="020B0604020202020204" pitchFamily="34" charset="0"/>
                      </a:endParaRPr>
                    </a:p>
                    <a:p>
                      <a:endParaRPr lang="lt-LT" sz="1100" i="1" kern="1200" dirty="0">
                        <a:solidFill>
                          <a:schemeClr val="dk1"/>
                        </a:solidFill>
                        <a:effectLst/>
                        <a:latin typeface="Arial" panose="020B0604020202020204" pitchFamily="34" charset="0"/>
                        <a:ea typeface="+mn-ea"/>
                        <a:cs typeface="Arial" panose="020B0604020202020204" pitchFamily="34" charset="0"/>
                      </a:endParaRPr>
                    </a:p>
                    <a:p>
                      <a:pPr marL="0" marR="0" lvl="0" indent="0" algn="l" defTabSz="914296" rtl="0" eaLnBrk="1" fontAlgn="auto" latinLnBrk="0" hangingPunct="1">
                        <a:lnSpc>
                          <a:spcPct val="100000"/>
                        </a:lnSpc>
                        <a:spcBef>
                          <a:spcPts val="0"/>
                        </a:spcBef>
                        <a:spcAft>
                          <a:spcPts val="0"/>
                        </a:spcAft>
                        <a:buClrTx/>
                        <a:buSzTx/>
                        <a:buFontTx/>
                        <a:buNone/>
                        <a:tabLst/>
                        <a:defRPr/>
                      </a:pPr>
                      <a:r>
                        <a:rPr lang="lt-LT" sz="600" kern="1200" baseline="30000" dirty="0">
                          <a:solidFill>
                            <a:schemeClr val="dk1"/>
                          </a:solidFill>
                          <a:effectLst/>
                          <a:latin typeface="Arial" panose="020B0604020202020204" pitchFamily="34" charset="0"/>
                          <a:ea typeface="+mn-ea"/>
                          <a:cs typeface="Arial" panose="020B0604020202020204" pitchFamily="34" charset="0"/>
                        </a:rPr>
                        <a:t>1</a:t>
                      </a:r>
                      <a:r>
                        <a:rPr lang="lt-LT" sz="600" kern="1200" dirty="0">
                          <a:solidFill>
                            <a:schemeClr val="dk1"/>
                          </a:solidFill>
                          <a:effectLst/>
                          <a:latin typeface="Arial" panose="020B0604020202020204" pitchFamily="34" charset="0"/>
                          <a:ea typeface="+mn-ea"/>
                          <a:cs typeface="Arial" panose="020B0604020202020204" pitchFamily="34" charset="0"/>
                        </a:rPr>
                        <a:t> Socialinių paslaugų katalogas, patvirtintas Lietuvos Respublikos socialinės apsaugos ir darbo ministro 2006 m. balandžio 5 d. įsakymu Nr. A1-93 </a:t>
                      </a:r>
                    </a:p>
                    <a:p>
                      <a:r>
                        <a:rPr lang="lt-LT" sz="600" kern="1200" baseline="30000" dirty="0">
                          <a:solidFill>
                            <a:schemeClr val="dk1"/>
                          </a:solidFill>
                          <a:effectLst/>
                          <a:latin typeface="Arial" panose="020B0604020202020204" pitchFamily="34" charset="0"/>
                          <a:ea typeface="+mn-ea"/>
                          <a:cs typeface="Arial" panose="020B0604020202020204" pitchFamily="34" charset="0"/>
                        </a:rPr>
                        <a:t>2 </a:t>
                      </a:r>
                      <a:r>
                        <a:rPr lang="lt-LT" sz="600" kern="1200" dirty="0">
                          <a:solidFill>
                            <a:schemeClr val="dk1"/>
                          </a:solidFill>
                          <a:effectLst/>
                          <a:latin typeface="Arial" panose="020B0604020202020204" pitchFamily="34" charset="0"/>
                          <a:ea typeface="+mn-ea"/>
                          <a:cs typeface="Arial" panose="020B0604020202020204" pitchFamily="34" charset="0"/>
                        </a:rPr>
                        <a:t>Socialinės globos normų aprašas, patvirtintas Lietuvos Respublikos socialinės apsaugos ir darbo ministro 2007 m. vasario 20 d. įsakymu Nr. A1-46</a:t>
                      </a:r>
                    </a:p>
                    <a:p>
                      <a:r>
                        <a:rPr lang="lt-LT" sz="600" kern="1200" baseline="30000" dirty="0">
                          <a:solidFill>
                            <a:schemeClr val="dk1"/>
                          </a:solidFill>
                          <a:effectLst/>
                          <a:latin typeface="Arial" panose="020B0604020202020204" pitchFamily="34" charset="0"/>
                          <a:ea typeface="+mn-ea"/>
                          <a:cs typeface="Arial" panose="020B0604020202020204" pitchFamily="34" charset="0"/>
                        </a:rPr>
                        <a:t>3 </a:t>
                      </a:r>
                      <a:r>
                        <a:rPr lang="lt-LT" sz="600" kern="1200" dirty="0">
                          <a:solidFill>
                            <a:schemeClr val="dk1"/>
                          </a:solidFill>
                          <a:effectLst/>
                          <a:latin typeface="Arial" panose="020B0604020202020204" pitchFamily="34" charset="0"/>
                          <a:ea typeface="+mn-ea"/>
                          <a:cs typeface="Arial" panose="020B0604020202020204" pitchFamily="34" charset="0"/>
                        </a:rPr>
                        <a:t> Rekomendacijos atvirųjų jaunimo centrų ir atvirųjų jaunimo erdvių veiklos kokybės užtikrinimui, patvirtintos Jaunimo reikalų departamento prie Socialinės apsaugos ir darbo ministerijos direktoriaus 2020 m. birželio 5 d. įsakymu Nr. 2V-107 (1.4)  </a:t>
                      </a:r>
                    </a:p>
                  </a:txBody>
                  <a:tcPr anchor="ctr">
                    <a:solidFill>
                      <a:schemeClr val="accent5">
                        <a:lumMod val="20000"/>
                        <a:lumOff val="80000"/>
                      </a:schemeClr>
                    </a:solidFill>
                  </a:tcPr>
                </a:tc>
                <a:tc>
                  <a:txBody>
                    <a:bodyPr/>
                    <a:lstStyle/>
                    <a:p>
                      <a:pPr marL="171450" marR="0" lvl="0" indent="-171450" algn="l" defTabSz="91429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1100" kern="1200" dirty="0">
                          <a:solidFill>
                            <a:schemeClr val="dk1"/>
                          </a:solidFill>
                          <a:effectLst/>
                          <a:latin typeface="Arial" panose="020B0604020202020204" pitchFamily="34" charset="0"/>
                          <a:ea typeface="+mn-ea"/>
                          <a:cs typeface="Arial" panose="020B0604020202020204" pitchFamily="34" charset="0"/>
                        </a:rPr>
                        <a:t>socialinę riziką patiriantys ir socialiai pažeidžiami asmenys bei asmenys, kuriems nustatyti socialinių paslaugų poreikiai (išskyrus intelekto ir (ar) psichikos negalią turinčius asmenis)</a:t>
                      </a:r>
                      <a:endParaRPr lang="lt-LT" sz="1100" dirty="0">
                        <a:solidFill>
                          <a:schemeClr val="tx1"/>
                        </a:solidFill>
                        <a:latin typeface="Arial" panose="020B0604020202020204" pitchFamily="34" charset="0"/>
                        <a:cs typeface="Arial" panose="020B0604020202020204" pitchFamily="34" charset="0"/>
                      </a:endParaRPr>
                    </a:p>
                  </a:txBody>
                  <a:tcPr anchor="ctr">
                    <a:solidFill>
                      <a:schemeClr val="accent5">
                        <a:lumMod val="20000"/>
                        <a:lumOff val="80000"/>
                      </a:schemeClr>
                    </a:solidFill>
                  </a:tcPr>
                </a:tc>
                <a:extLst>
                  <a:ext uri="{0D108BD9-81ED-4DB2-BD59-A6C34878D82A}">
                    <a16:rowId xmlns:a16="http://schemas.microsoft.com/office/drawing/2014/main" val="1250186561"/>
                  </a:ext>
                </a:extLst>
              </a:tr>
            </a:tbl>
          </a:graphicData>
        </a:graphic>
      </p:graphicFrame>
    </p:spTree>
    <p:extLst>
      <p:ext uri="{BB962C8B-B14F-4D97-AF65-F5344CB8AC3E}">
        <p14:creationId xmlns:p14="http://schemas.microsoft.com/office/powerpoint/2010/main" val="993149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ačiakampis 4"/>
          <p:cNvSpPr/>
          <p:nvPr/>
        </p:nvSpPr>
        <p:spPr>
          <a:xfrm>
            <a:off x="0" y="195486"/>
            <a:ext cx="9144000" cy="504056"/>
          </a:xfrm>
          <a:prstGeom prst="rect">
            <a:avLst/>
          </a:prstGeom>
          <a:gradFill flip="none" rotWithShape="1">
            <a:gsLst>
              <a:gs pos="0">
                <a:schemeClr val="accent1"/>
              </a:gs>
              <a:gs pos="100000">
                <a:schemeClr val="accent2"/>
              </a:gs>
            </a:gsLst>
            <a:lin ang="4200000" scaled="0"/>
            <a:tileRect/>
          </a:gradFill>
          <a:ln>
            <a:noFill/>
          </a:ln>
          <a:effectLst>
            <a:outerShdw blurRad="101600" dist="50800" dir="5400000" algn="t" rotWithShape="0">
              <a:schemeClr val="accent4">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t>Regioninė priemonė: finansuojamos veiklos, tikslinės grupės</a:t>
            </a:r>
          </a:p>
        </p:txBody>
      </p:sp>
      <p:graphicFrame>
        <p:nvGraphicFramePr>
          <p:cNvPr id="4" name="Lentelė 6">
            <a:extLst>
              <a:ext uri="{FF2B5EF4-FFF2-40B4-BE49-F238E27FC236}">
                <a16:creationId xmlns:a16="http://schemas.microsoft.com/office/drawing/2014/main" id="{3B72187A-6072-402F-9309-4EB5DEE3532F}"/>
              </a:ext>
            </a:extLst>
          </p:cNvPr>
          <p:cNvGraphicFramePr>
            <a:graphicFrameLocks noGrp="1"/>
          </p:cNvGraphicFramePr>
          <p:nvPr>
            <p:extLst>
              <p:ext uri="{D42A27DB-BD31-4B8C-83A1-F6EECF244321}">
                <p14:modId xmlns:p14="http://schemas.microsoft.com/office/powerpoint/2010/main" val="2336534349"/>
              </p:ext>
            </p:extLst>
          </p:nvPr>
        </p:nvGraphicFramePr>
        <p:xfrm>
          <a:off x="179512" y="843558"/>
          <a:ext cx="8424937" cy="2834640"/>
        </p:xfrm>
        <a:graphic>
          <a:graphicData uri="http://schemas.openxmlformats.org/drawingml/2006/table">
            <a:tbl>
              <a:tblPr firstRow="1" bandRow="1">
                <a:tableStyleId>{21E4AEA4-8DFA-4A89-87EB-49C32662AFE0}</a:tableStyleId>
              </a:tblPr>
              <a:tblGrid>
                <a:gridCol w="6696744">
                  <a:extLst>
                    <a:ext uri="{9D8B030D-6E8A-4147-A177-3AD203B41FA5}">
                      <a16:colId xmlns:a16="http://schemas.microsoft.com/office/drawing/2014/main" val="3931673713"/>
                    </a:ext>
                  </a:extLst>
                </a:gridCol>
                <a:gridCol w="1728193">
                  <a:extLst>
                    <a:ext uri="{9D8B030D-6E8A-4147-A177-3AD203B41FA5}">
                      <a16:colId xmlns:a16="http://schemas.microsoft.com/office/drawing/2014/main" val="1502072238"/>
                    </a:ext>
                  </a:extLst>
                </a:gridCol>
              </a:tblGrid>
              <a:tr h="298757">
                <a:tc>
                  <a:txBody>
                    <a:bodyPr/>
                    <a:lstStyle/>
                    <a:p>
                      <a:pPr algn="ctr"/>
                      <a:r>
                        <a:rPr lang="lt-LT" sz="1100" b="1" dirty="0">
                          <a:solidFill>
                            <a:schemeClr val="tx1"/>
                          </a:solidFill>
                          <a:latin typeface="Arial" panose="020B0604020202020204" pitchFamily="34" charset="0"/>
                          <a:cs typeface="Arial" panose="020B0604020202020204" pitchFamily="34" charset="0"/>
                        </a:rPr>
                        <a:t>Finansuojamos veiklos</a:t>
                      </a:r>
                    </a:p>
                  </a:txBody>
                  <a:tcPr>
                    <a:solidFill>
                      <a:schemeClr val="accent5">
                        <a:lumMod val="20000"/>
                        <a:lumOff val="80000"/>
                      </a:schemeClr>
                    </a:solidFill>
                  </a:tcPr>
                </a:tc>
                <a:tc>
                  <a:txBody>
                    <a:bodyPr/>
                    <a:lstStyle/>
                    <a:p>
                      <a:pPr marL="0" marR="0" lvl="0" indent="0" algn="ctr" defTabSz="914296" rtl="0" eaLnBrk="1" fontAlgn="auto" latinLnBrk="0" hangingPunct="1">
                        <a:lnSpc>
                          <a:spcPct val="100000"/>
                        </a:lnSpc>
                        <a:spcBef>
                          <a:spcPts val="0"/>
                        </a:spcBef>
                        <a:spcAft>
                          <a:spcPts val="0"/>
                        </a:spcAft>
                        <a:buClrTx/>
                        <a:buSzTx/>
                        <a:buFontTx/>
                        <a:buNone/>
                        <a:tabLst/>
                        <a:defRPr/>
                      </a:pPr>
                      <a:r>
                        <a:rPr lang="lt-LT" sz="1100" b="1" dirty="0">
                          <a:solidFill>
                            <a:schemeClr val="tx1"/>
                          </a:solidFill>
                          <a:latin typeface="Arial" panose="020B0604020202020204" pitchFamily="34" charset="0"/>
                          <a:cs typeface="Arial" panose="020B0604020202020204" pitchFamily="34" charset="0"/>
                        </a:rPr>
                        <a:t>Tikslinės grupės</a:t>
                      </a:r>
                    </a:p>
                    <a:p>
                      <a:pPr algn="ctr"/>
                      <a:r>
                        <a:rPr lang="lt-LT" sz="1100" b="1" dirty="0">
                          <a:latin typeface="Arial" panose="020B0604020202020204" pitchFamily="34" charset="0"/>
                          <a:cs typeface="Arial" panose="020B0604020202020204" pitchFamily="34" charset="0"/>
                        </a:rPr>
                        <a:t> </a:t>
                      </a:r>
                    </a:p>
                  </a:txBody>
                  <a:tcPr>
                    <a:solidFill>
                      <a:schemeClr val="accent5">
                        <a:lumMod val="20000"/>
                        <a:lumOff val="80000"/>
                      </a:schemeClr>
                    </a:solidFill>
                  </a:tcPr>
                </a:tc>
                <a:extLst>
                  <a:ext uri="{0D108BD9-81ED-4DB2-BD59-A6C34878D82A}">
                    <a16:rowId xmlns:a16="http://schemas.microsoft.com/office/drawing/2014/main" val="2496709999"/>
                  </a:ext>
                </a:extLst>
              </a:tr>
              <a:tr h="2010827">
                <a:tc>
                  <a:txBody>
                    <a:bodyPr/>
                    <a:lstStyle/>
                    <a:p>
                      <a:pPr marL="0" indent="0" algn="l">
                        <a:buFont typeface="Wingdings" panose="05000000000000000000" pitchFamily="2" charset="2"/>
                        <a:buNone/>
                      </a:pPr>
                      <a:r>
                        <a:rPr lang="lt-LT" sz="1100" b="1" kern="1200" dirty="0">
                          <a:solidFill>
                            <a:schemeClr val="tx1"/>
                          </a:solidFill>
                          <a:effectLst/>
                          <a:latin typeface="Arial" panose="020B0604020202020204" pitchFamily="34" charset="0"/>
                          <a:ea typeface="+mn-ea"/>
                          <a:cs typeface="Arial" panose="020B0604020202020204" pitchFamily="34" charset="0"/>
                        </a:rPr>
                        <a:t>4. Socialinių paslaugų įstaigų senyvo amžiaus asmenims infrastruktūros plėtra </a:t>
                      </a:r>
                      <a:endParaRPr lang="lt-LT" sz="1100" b="0" i="1" dirty="0">
                        <a:solidFill>
                          <a:schemeClr val="tx1"/>
                        </a:solidFill>
                        <a:latin typeface="Arial" panose="020B0604020202020204" pitchFamily="34" charset="0"/>
                        <a:cs typeface="Arial" panose="020B0604020202020204" pitchFamily="34" charset="0"/>
                      </a:endParaRPr>
                    </a:p>
                    <a:p>
                      <a:r>
                        <a:rPr lang="lt-LT" sz="1100" i="1" kern="1200" dirty="0">
                          <a:solidFill>
                            <a:schemeClr val="dk1"/>
                          </a:solidFill>
                          <a:effectLst/>
                          <a:latin typeface="Arial" panose="020B0604020202020204" pitchFamily="34" charset="0"/>
                          <a:ea typeface="+mn-ea"/>
                          <a:cs typeface="Arial" panose="020B0604020202020204" pitchFamily="34" charset="0"/>
                        </a:rPr>
                        <a:t>(veikla vykdoma finansuojant socialinių paslaugų įstaigų senyvo amžiaus asmenims</a:t>
                      </a:r>
                      <a:r>
                        <a:rPr lang="en-US" sz="1100" i="1" kern="1200" dirty="0">
                          <a:solidFill>
                            <a:schemeClr val="dk1"/>
                          </a:solidFill>
                          <a:effectLst/>
                          <a:latin typeface="Arial" panose="020B0604020202020204" pitchFamily="34" charset="0"/>
                          <a:ea typeface="+mn-ea"/>
                          <a:cs typeface="Arial" panose="020B0604020202020204" pitchFamily="34" charset="0"/>
                        </a:rPr>
                        <a:t> </a:t>
                      </a:r>
                      <a:r>
                        <a:rPr lang="en-US" sz="1100" i="1" kern="1200" dirty="0" err="1">
                          <a:solidFill>
                            <a:schemeClr val="dk1"/>
                          </a:solidFill>
                          <a:effectLst/>
                          <a:latin typeface="Arial" panose="020B0604020202020204" pitchFamily="34" charset="0"/>
                          <a:ea typeface="+mn-ea"/>
                          <a:cs typeface="Arial" panose="020B0604020202020204" pitchFamily="34" charset="0"/>
                        </a:rPr>
                        <a:t>infrastrukt</a:t>
                      </a:r>
                      <a:r>
                        <a:rPr lang="lt-LT" sz="1100" i="1" kern="1200" dirty="0" err="1">
                          <a:solidFill>
                            <a:schemeClr val="dk1"/>
                          </a:solidFill>
                          <a:effectLst/>
                          <a:latin typeface="Arial" panose="020B0604020202020204" pitchFamily="34" charset="0"/>
                          <a:ea typeface="+mn-ea"/>
                          <a:cs typeface="Arial" panose="020B0604020202020204" pitchFamily="34" charset="0"/>
                        </a:rPr>
                        <a:t>ūrą</a:t>
                      </a:r>
                      <a:endParaRPr lang="lt-LT" sz="1100" i="1" kern="1200" dirty="0">
                        <a:solidFill>
                          <a:schemeClr val="dk1"/>
                        </a:solidFill>
                        <a:effectLst/>
                        <a:latin typeface="Arial" panose="020B0604020202020204" pitchFamily="34" charset="0"/>
                        <a:ea typeface="+mn-ea"/>
                        <a:cs typeface="Arial" panose="020B0604020202020204" pitchFamily="34" charset="0"/>
                      </a:endParaRPr>
                    </a:p>
                    <a:p>
                      <a:r>
                        <a:rPr lang="lt-LT" sz="1100" i="1" kern="1200" dirty="0">
                          <a:solidFill>
                            <a:schemeClr val="dk1"/>
                          </a:solidFill>
                          <a:effectLst/>
                          <a:latin typeface="Arial" panose="020B0604020202020204" pitchFamily="34" charset="0"/>
                          <a:ea typeface="+mn-ea"/>
                          <a:cs typeface="Arial" panose="020B0604020202020204" pitchFamily="34" charset="0"/>
                        </a:rPr>
                        <a:t>(savarankiško gyvenimo namų, globos namų infrastruktūros modernizavimą ir plėtrą; globos namų ir bendruomeninių paslaugų aplinkos pritaikymą Alzhaimerio liga, senatvine demencija sergantiems asmenims, negalią turintiems asmenims; skaitmeninės, technologinės, inžinerinės ir kitos paslaugų infrastruktūros inovacijas, leidžiančias pagerinti tikslinių grupių asmenų savarankiškumą ir gyvenimo kokybę): statant, rekonstruojant, remontuojant ar įsigyjant nekilnojamąjį turtą bei aprūpinant jį būtinais baldais ir įranga. </a:t>
                      </a:r>
                      <a:r>
                        <a:rPr lang="lt-LT" sz="1100" i="1" kern="1200" dirty="0">
                          <a:solidFill>
                            <a:schemeClr val="tx1"/>
                          </a:solidFill>
                          <a:effectLst/>
                          <a:latin typeface="Arial" panose="020B0604020202020204" pitchFamily="34" charset="0"/>
                          <a:ea typeface="+mn-ea"/>
                          <a:cs typeface="Arial" panose="020B0604020202020204" pitchFamily="34" charset="0"/>
                        </a:rPr>
                        <a:t>Pagrindus poreikį, gali būti įsigyjama tikslinė transporto priemonė</a:t>
                      </a:r>
                      <a:r>
                        <a:rPr lang="lt-LT" sz="1100" i="1" kern="1200" dirty="0">
                          <a:solidFill>
                            <a:schemeClr val="dk1"/>
                          </a:solidFill>
                          <a:effectLst/>
                          <a:latin typeface="Arial" panose="020B0604020202020204" pitchFamily="34" charset="0"/>
                          <a:ea typeface="+mn-ea"/>
                          <a:cs typeface="Arial" panose="020B0604020202020204" pitchFamily="34" charset="0"/>
                        </a:rPr>
                        <a:t>)</a:t>
                      </a:r>
                    </a:p>
                    <a:p>
                      <a:endParaRPr lang="lt-LT" sz="1100" i="1" kern="1200" dirty="0">
                        <a:solidFill>
                          <a:schemeClr val="dk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lt-LT" sz="900" kern="1200" dirty="0">
                          <a:solidFill>
                            <a:schemeClr val="dk1"/>
                          </a:solidFill>
                          <a:effectLst/>
                          <a:latin typeface="Arial" panose="020B0604020202020204" pitchFamily="34" charset="0"/>
                          <a:ea typeface="+mn-ea"/>
                          <a:cs typeface="Arial" panose="020B0604020202020204" pitchFamily="34" charset="0"/>
                        </a:rPr>
                        <a:t>įstaigos, kuriose numatoma teikti socialinę globą, privalo atitikti Lietuvos Respublikos socialinių paslaugų įstatymo ir Socialinės globos normų aprašo</a:t>
                      </a:r>
                      <a:r>
                        <a:rPr lang="lt-LT" sz="900" kern="1200" baseline="30000" dirty="0">
                          <a:solidFill>
                            <a:schemeClr val="dk1"/>
                          </a:solidFill>
                          <a:effectLst/>
                          <a:latin typeface="Arial" panose="020B0604020202020204" pitchFamily="34" charset="0"/>
                          <a:ea typeface="+mn-ea"/>
                          <a:cs typeface="Arial" panose="020B0604020202020204" pitchFamily="34" charset="0"/>
                        </a:rPr>
                        <a:t>1</a:t>
                      </a:r>
                      <a:r>
                        <a:rPr lang="lt-LT" sz="900" kern="1200" dirty="0">
                          <a:solidFill>
                            <a:schemeClr val="dk1"/>
                          </a:solidFill>
                          <a:effectLst/>
                          <a:latin typeface="Arial" panose="020B0604020202020204" pitchFamily="34" charset="0"/>
                          <a:ea typeface="+mn-ea"/>
                          <a:cs typeface="Arial" panose="020B0604020202020204" pitchFamily="34" charset="0"/>
                        </a:rPr>
                        <a:t> reikalavimus;</a:t>
                      </a:r>
                    </a:p>
                    <a:p>
                      <a:pPr marL="171450" marR="0" lvl="0" indent="-171450" algn="l" defTabSz="91429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900" i="0" kern="1200" dirty="0">
                          <a:solidFill>
                            <a:schemeClr val="tx1"/>
                          </a:solidFill>
                          <a:effectLst/>
                          <a:highlight>
                            <a:srgbClr val="C0C0C0"/>
                          </a:highlight>
                          <a:latin typeface="Arial" panose="020B0604020202020204" pitchFamily="34" charset="0"/>
                          <a:ea typeface="+mn-ea"/>
                          <a:cs typeface="Arial" panose="020B0604020202020204" pitchFamily="34" charset="0"/>
                        </a:rPr>
                        <a:t>projektai, kuriais numatoma įsigyti tik įrangą, baldus, transporto priemonę ir (ar) tvarkyti aplinką (nevykdant statybos/ rekonstrukcijos/ remonto darbų, neperkant nekilnojamojo turto), yra netinkami finansuoti</a:t>
                      </a:r>
                      <a:endParaRPr lang="lt-LT" sz="900" b="0" i="0" dirty="0">
                        <a:solidFill>
                          <a:schemeClr val="tx1"/>
                        </a:solidFill>
                        <a:highlight>
                          <a:srgbClr val="C0C0C0"/>
                        </a:highlight>
                        <a:latin typeface="Arial" panose="020B0604020202020204" pitchFamily="34" charset="0"/>
                        <a:cs typeface="Arial" panose="020B0604020202020204" pitchFamily="34" charset="0"/>
                      </a:endParaRPr>
                    </a:p>
                    <a:p>
                      <a:endParaRPr lang="lt-LT" sz="1100" i="1" kern="1200" dirty="0">
                        <a:solidFill>
                          <a:schemeClr val="dk1"/>
                        </a:solidFill>
                        <a:effectLst/>
                        <a:latin typeface="Arial" panose="020B0604020202020204" pitchFamily="34" charset="0"/>
                        <a:ea typeface="+mn-ea"/>
                        <a:cs typeface="Arial" panose="020B0604020202020204" pitchFamily="34" charset="0"/>
                      </a:endParaRPr>
                    </a:p>
                    <a:p>
                      <a:pPr marL="0" marR="0" lvl="0" indent="0" algn="l" defTabSz="914296" rtl="0" eaLnBrk="1" fontAlgn="auto" latinLnBrk="0" hangingPunct="1">
                        <a:lnSpc>
                          <a:spcPct val="100000"/>
                        </a:lnSpc>
                        <a:spcBef>
                          <a:spcPts val="0"/>
                        </a:spcBef>
                        <a:spcAft>
                          <a:spcPts val="0"/>
                        </a:spcAft>
                        <a:buClrTx/>
                        <a:buSzTx/>
                        <a:buFontTx/>
                        <a:buNone/>
                        <a:tabLst/>
                        <a:defRPr/>
                      </a:pPr>
                      <a:r>
                        <a:rPr lang="lt-LT" sz="600" kern="1200" baseline="30000" dirty="0">
                          <a:solidFill>
                            <a:schemeClr val="dk1"/>
                          </a:solidFill>
                          <a:effectLst/>
                          <a:latin typeface="Arial" panose="020B0604020202020204" pitchFamily="34" charset="0"/>
                          <a:ea typeface="+mn-ea"/>
                          <a:cs typeface="Arial" panose="020B0604020202020204" pitchFamily="34" charset="0"/>
                        </a:rPr>
                        <a:t>1</a:t>
                      </a:r>
                      <a:r>
                        <a:rPr lang="lt-LT" sz="600" kern="1200" dirty="0">
                          <a:solidFill>
                            <a:schemeClr val="dk1"/>
                          </a:solidFill>
                          <a:effectLst/>
                          <a:latin typeface="Arial" panose="020B0604020202020204" pitchFamily="34" charset="0"/>
                          <a:ea typeface="+mn-ea"/>
                          <a:cs typeface="Arial" panose="020B0604020202020204" pitchFamily="34" charset="0"/>
                        </a:rPr>
                        <a:t> Socialinės globos normų aprašas, patvirtintas Lietuvos Respublikos socialinės apsaugos ir darbo ministro 2007 m. vasario 20 d. įsakymu Nr. A1-46</a:t>
                      </a:r>
                    </a:p>
                  </a:txBody>
                  <a:tcPr anchor="ctr">
                    <a:solidFill>
                      <a:schemeClr val="accent5">
                        <a:lumMod val="20000"/>
                        <a:lumOff val="80000"/>
                      </a:schemeClr>
                    </a:solidFill>
                  </a:tcPr>
                </a:tc>
                <a:tc>
                  <a:txBody>
                    <a:bodyPr/>
                    <a:lstStyle/>
                    <a:p>
                      <a:pPr marL="171450" marR="0" lvl="0" indent="-171450" algn="l" defTabSz="91429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1100" kern="1200" dirty="0">
                          <a:solidFill>
                            <a:schemeClr val="dk1"/>
                          </a:solidFill>
                          <a:effectLst/>
                          <a:latin typeface="Arial" panose="020B0604020202020204" pitchFamily="34" charset="0"/>
                          <a:ea typeface="+mn-ea"/>
                          <a:cs typeface="Arial" panose="020B0604020202020204" pitchFamily="34" charset="0"/>
                        </a:rPr>
                        <a:t>senyvo amžiaus asmenys</a:t>
                      </a:r>
                      <a:endParaRPr lang="lt-LT" sz="1100" dirty="0">
                        <a:solidFill>
                          <a:schemeClr val="tx1"/>
                        </a:solidFill>
                        <a:latin typeface="Arial" panose="020B0604020202020204" pitchFamily="34" charset="0"/>
                        <a:cs typeface="Arial" panose="020B0604020202020204" pitchFamily="34" charset="0"/>
                      </a:endParaRPr>
                    </a:p>
                  </a:txBody>
                  <a:tcPr anchor="ctr">
                    <a:solidFill>
                      <a:schemeClr val="accent5">
                        <a:lumMod val="20000"/>
                        <a:lumOff val="80000"/>
                      </a:schemeClr>
                    </a:solidFill>
                  </a:tcPr>
                </a:tc>
                <a:extLst>
                  <a:ext uri="{0D108BD9-81ED-4DB2-BD59-A6C34878D82A}">
                    <a16:rowId xmlns:a16="http://schemas.microsoft.com/office/drawing/2014/main" val="1250186561"/>
                  </a:ext>
                </a:extLst>
              </a:tr>
            </a:tbl>
          </a:graphicData>
        </a:graphic>
      </p:graphicFrame>
    </p:spTree>
    <p:extLst>
      <p:ext uri="{BB962C8B-B14F-4D97-AF65-F5344CB8AC3E}">
        <p14:creationId xmlns:p14="http://schemas.microsoft.com/office/powerpoint/2010/main" val="2325371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ačiakampis 4"/>
          <p:cNvSpPr/>
          <p:nvPr/>
        </p:nvSpPr>
        <p:spPr>
          <a:xfrm>
            <a:off x="0" y="195486"/>
            <a:ext cx="9144000" cy="504056"/>
          </a:xfrm>
          <a:prstGeom prst="rect">
            <a:avLst/>
          </a:prstGeom>
          <a:gradFill flip="none" rotWithShape="1">
            <a:gsLst>
              <a:gs pos="0">
                <a:schemeClr val="accent1"/>
              </a:gs>
              <a:gs pos="100000">
                <a:schemeClr val="accent2"/>
              </a:gs>
            </a:gsLst>
            <a:lin ang="4200000" scaled="0"/>
            <a:tileRect/>
          </a:gradFill>
          <a:ln>
            <a:noFill/>
          </a:ln>
          <a:effectLst>
            <a:outerShdw blurRad="101600" dist="50800" dir="5400000" algn="t" rotWithShape="0">
              <a:schemeClr val="accent4">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t>Regioninė priemonė: išankstinės sąlygos</a:t>
            </a:r>
          </a:p>
        </p:txBody>
      </p:sp>
      <p:graphicFrame>
        <p:nvGraphicFramePr>
          <p:cNvPr id="4" name="Lentelė 6">
            <a:extLst>
              <a:ext uri="{FF2B5EF4-FFF2-40B4-BE49-F238E27FC236}">
                <a16:creationId xmlns:a16="http://schemas.microsoft.com/office/drawing/2014/main" id="{3B72187A-6072-402F-9309-4EB5DEE3532F}"/>
              </a:ext>
            </a:extLst>
          </p:cNvPr>
          <p:cNvGraphicFramePr>
            <a:graphicFrameLocks noGrp="1"/>
          </p:cNvGraphicFramePr>
          <p:nvPr>
            <p:extLst>
              <p:ext uri="{D42A27DB-BD31-4B8C-83A1-F6EECF244321}">
                <p14:modId xmlns:p14="http://schemas.microsoft.com/office/powerpoint/2010/main" val="2323177005"/>
              </p:ext>
            </p:extLst>
          </p:nvPr>
        </p:nvGraphicFramePr>
        <p:xfrm>
          <a:off x="251520" y="843558"/>
          <a:ext cx="8424936" cy="4069662"/>
        </p:xfrm>
        <a:graphic>
          <a:graphicData uri="http://schemas.openxmlformats.org/drawingml/2006/table">
            <a:tbl>
              <a:tblPr firstRow="1" bandRow="1">
                <a:tableStyleId>{21E4AEA4-8DFA-4A89-87EB-49C32662AFE0}</a:tableStyleId>
              </a:tblPr>
              <a:tblGrid>
                <a:gridCol w="8424936">
                  <a:extLst>
                    <a:ext uri="{9D8B030D-6E8A-4147-A177-3AD203B41FA5}">
                      <a16:colId xmlns:a16="http://schemas.microsoft.com/office/drawing/2014/main" val="3931673713"/>
                    </a:ext>
                  </a:extLst>
                </a:gridCol>
              </a:tblGrid>
              <a:tr h="1728192">
                <a:tc>
                  <a:txBody>
                    <a:bodyPr/>
                    <a:lstStyle/>
                    <a:p>
                      <a:pPr marL="285750" indent="-285750">
                        <a:buFont typeface="Wingdings" panose="05000000000000000000" pitchFamily="2" charset="2"/>
                        <a:buChar char="Ø"/>
                      </a:pPr>
                      <a:r>
                        <a:rPr lang="lt-LT" sz="1100" b="1" kern="1200" dirty="0">
                          <a:solidFill>
                            <a:schemeClr val="dk1"/>
                          </a:solidFill>
                          <a:effectLst/>
                          <a:latin typeface="Arial" panose="020B0604020202020204" pitchFamily="34" charset="0"/>
                          <a:ea typeface="+mn-ea"/>
                          <a:cs typeface="Arial" panose="020B0604020202020204" pitchFamily="34" charset="0"/>
                        </a:rPr>
                        <a:t>Patvirtintose regionų plėtros planų priemonėse yra </a:t>
                      </a:r>
                      <a:r>
                        <a:rPr lang="lt-LT" sz="1100" b="1" u="none" kern="1200" dirty="0">
                          <a:solidFill>
                            <a:schemeClr val="dk1"/>
                          </a:solidFill>
                          <a:effectLst/>
                          <a:latin typeface="Arial" panose="020B0604020202020204" pitchFamily="34" charset="0"/>
                          <a:ea typeface="+mn-ea"/>
                          <a:cs typeface="Arial" panose="020B0604020202020204" pitchFamily="34" charset="0"/>
                        </a:rPr>
                        <a:t>numatytos veiklos, skirtos institucinės globos pertvarkai įgyvendinti ir iki 2022 m. liepos 1 d. yra parengti </a:t>
                      </a:r>
                      <a:r>
                        <a:rPr lang="lt-LT" sz="1100" b="1" kern="1200" dirty="0">
                          <a:solidFill>
                            <a:schemeClr val="dk1"/>
                          </a:solidFill>
                          <a:effectLst/>
                          <a:latin typeface="Arial" panose="020B0604020202020204" pitchFamily="34" charset="0"/>
                          <a:ea typeface="+mn-ea"/>
                          <a:cs typeface="Arial" panose="020B0604020202020204" pitchFamily="34" charset="0"/>
                        </a:rPr>
                        <a:t>ir suderinti su SADM regioniniai socialinių paslaugų ir socialinių paslaugų infrastruktūros, reikalingos įgyvendinti institucinės globos pertvarką, žemėlapiai</a:t>
                      </a:r>
                    </a:p>
                    <a:p>
                      <a:pPr marL="0" indent="0">
                        <a:buFont typeface="Wingdings" panose="05000000000000000000" pitchFamily="2" charset="2"/>
                        <a:buNone/>
                      </a:pPr>
                      <a:endParaRPr lang="lt-LT" sz="1100" kern="1200" dirty="0">
                        <a:solidFill>
                          <a:schemeClr val="dk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lt-LT" sz="900" b="0" i="1" kern="1200" dirty="0">
                          <a:solidFill>
                            <a:schemeClr val="dk1"/>
                          </a:solidFill>
                          <a:effectLst/>
                          <a:latin typeface="Arial" panose="020B0604020202020204" pitchFamily="34" charset="0"/>
                          <a:ea typeface="+mn-ea"/>
                          <a:cs typeface="Arial" panose="020B0604020202020204" pitchFamily="34" charset="0"/>
                        </a:rPr>
                        <a:t>suderinti su ministerija (po Europos Komisijos peržiūros) regioniniai socialinių paslaugų ir socialinių paslaugų infrastruktūros, reikalingos institucinės globos </a:t>
                      </a:r>
                      <a:r>
                        <a:rPr lang="lt-LT" sz="900" b="0" i="1" kern="1200" noProof="0" dirty="0">
                          <a:solidFill>
                            <a:schemeClr val="dk1"/>
                          </a:solidFill>
                          <a:effectLst/>
                          <a:latin typeface="Arial" panose="020B0604020202020204" pitchFamily="34" charset="0"/>
                          <a:ea typeface="+mn-ea"/>
                          <a:cs typeface="Arial" panose="020B0604020202020204" pitchFamily="34" charset="0"/>
                        </a:rPr>
                        <a:t>pertvarkai įgyvendinti, žemėlapiai (toliau – Žemėlapiai),  </a:t>
                      </a:r>
                      <a:r>
                        <a:rPr lang="lt-LT" sz="900" b="0" i="1" u="none" kern="1200" noProof="0" dirty="0">
                          <a:solidFill>
                            <a:schemeClr val="dk1"/>
                          </a:solidFill>
                          <a:effectLst/>
                          <a:latin typeface="Arial" panose="020B0604020202020204" pitchFamily="34" charset="0"/>
                          <a:ea typeface="+mn-ea"/>
                          <a:cs typeface="Arial" panose="020B0604020202020204" pitchFamily="34" charset="0"/>
                        </a:rPr>
                        <a:t>turi būti patvirtinti regionų plėtros tarybų kolegijų sprendimais;</a:t>
                      </a:r>
                    </a:p>
                    <a:p>
                      <a:pPr marL="171450" indent="-171450">
                        <a:buFont typeface="Arial" panose="020B0604020202020204" pitchFamily="34" charset="0"/>
                        <a:buChar char="•"/>
                      </a:pPr>
                      <a:r>
                        <a:rPr lang="lt-LT" sz="900" b="0" i="1" u="none" kern="1200" noProof="0" dirty="0">
                          <a:solidFill>
                            <a:schemeClr val="tx1"/>
                          </a:solidFill>
                          <a:effectLst/>
                          <a:latin typeface="Arial" panose="020B0604020202020204" pitchFamily="34" charset="0"/>
                          <a:ea typeface="+mn-ea"/>
                          <a:cs typeface="Arial" panose="020B0604020202020204" pitchFamily="34" charset="0"/>
                        </a:rPr>
                        <a:t>Žemėlapiuose numatytos infrastruktūros plėtros apimtys turi būti įgyvendinamos pilna apimtimi.</a:t>
                      </a:r>
                    </a:p>
                  </a:txBody>
                  <a:tcPr anchor="ctr">
                    <a:solidFill>
                      <a:schemeClr val="accent5">
                        <a:lumMod val="20000"/>
                        <a:lumOff val="80000"/>
                      </a:schemeClr>
                    </a:solidFill>
                  </a:tcPr>
                </a:tc>
                <a:extLst>
                  <a:ext uri="{0D108BD9-81ED-4DB2-BD59-A6C34878D82A}">
                    <a16:rowId xmlns:a16="http://schemas.microsoft.com/office/drawing/2014/main" val="1250186561"/>
                  </a:ext>
                </a:extLst>
              </a:tr>
              <a:tr h="1655670">
                <a:tc>
                  <a:txBody>
                    <a:bodyPr/>
                    <a:lstStyle/>
                    <a:p>
                      <a:pPr marL="285750" indent="-285750">
                        <a:buFont typeface="Wingdings" panose="05000000000000000000" pitchFamily="2" charset="2"/>
                        <a:buChar char="Ø"/>
                      </a:pPr>
                      <a:r>
                        <a:rPr lang="lt-LT" sz="1100" b="1" kern="1200" dirty="0">
                          <a:solidFill>
                            <a:schemeClr val="dk1"/>
                          </a:solidFill>
                          <a:effectLst/>
                          <a:latin typeface="Arial" panose="020B0604020202020204" pitchFamily="34" charset="0"/>
                          <a:ea typeface="+mn-ea"/>
                          <a:cs typeface="Arial" panose="020B0604020202020204" pitchFamily="34" charset="0"/>
                        </a:rPr>
                        <a:t>Patvirtintose regionų plėtros planų priemonėse yra </a:t>
                      </a:r>
                      <a:r>
                        <a:rPr lang="lt-LT" sz="1100" b="1" u="none" kern="1200" dirty="0">
                          <a:solidFill>
                            <a:schemeClr val="dk1"/>
                          </a:solidFill>
                          <a:effectLst/>
                          <a:latin typeface="Arial" panose="020B0604020202020204" pitchFamily="34" charset="0"/>
                          <a:ea typeface="+mn-ea"/>
                          <a:cs typeface="Arial" panose="020B0604020202020204" pitchFamily="34" charset="0"/>
                        </a:rPr>
                        <a:t>numatytos veiklos, skirtos socialinio būsto prieinamumui didinti ir investicijomis užtikrinamas s</a:t>
                      </a:r>
                      <a:r>
                        <a:rPr lang="lt-LT" sz="1100" b="1" kern="1200" dirty="0">
                          <a:solidFill>
                            <a:schemeClr val="dk1"/>
                          </a:solidFill>
                          <a:effectLst/>
                          <a:latin typeface="Arial" panose="020B0604020202020204" pitchFamily="34" charset="0"/>
                          <a:ea typeface="+mn-ea"/>
                          <a:cs typeface="Arial" panose="020B0604020202020204" pitchFamily="34" charset="0"/>
                        </a:rPr>
                        <a:t>ocialinio būsto prieinamumas neįgaliesiems bei gausioms šeimoms</a:t>
                      </a:r>
                    </a:p>
                    <a:p>
                      <a:pPr marL="0" indent="0">
                        <a:buFont typeface="Wingdings" panose="05000000000000000000" pitchFamily="2" charset="2"/>
                        <a:buNone/>
                      </a:pPr>
                      <a:endParaRPr lang="lt-LT" sz="1100" kern="1200" dirty="0">
                        <a:solidFill>
                          <a:schemeClr val="dk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lt-LT" sz="900" i="1" kern="1200" dirty="0">
                          <a:solidFill>
                            <a:schemeClr val="dk1"/>
                          </a:solidFill>
                          <a:effectLst/>
                          <a:latin typeface="Arial" panose="020B0604020202020204" pitchFamily="34" charset="0"/>
                          <a:ea typeface="+mn-ea"/>
                          <a:cs typeface="Arial" panose="020B0604020202020204" pitchFamily="34" charset="0"/>
                        </a:rPr>
                        <a:t>socialinio būsto prieinamumas neįgaliesiems bei gausioms šeimoms turi būti užtikrinamas kiekvienoje savivaldybėje, jei, rengiant </a:t>
                      </a:r>
                      <a:r>
                        <a:rPr lang="lt-LT" sz="900" i="1" kern="1200" dirty="0" err="1">
                          <a:solidFill>
                            <a:schemeClr val="dk1"/>
                          </a:solidFill>
                          <a:effectLst/>
                          <a:latin typeface="Arial" panose="020B0604020202020204" pitchFamily="34" charset="0"/>
                          <a:ea typeface="+mn-ea"/>
                          <a:cs typeface="Arial" panose="020B0604020202020204" pitchFamily="34" charset="0"/>
                        </a:rPr>
                        <a:t>RPPl</a:t>
                      </a:r>
                      <a:r>
                        <a:rPr lang="lt-LT" sz="900" i="1" kern="1200" dirty="0">
                          <a:solidFill>
                            <a:schemeClr val="dk1"/>
                          </a:solidFill>
                          <a:effectLst/>
                          <a:latin typeface="Arial" panose="020B0604020202020204" pitchFamily="34" charset="0"/>
                          <a:ea typeface="+mn-ea"/>
                          <a:cs typeface="Arial" panose="020B0604020202020204" pitchFamily="34" charset="0"/>
                        </a:rPr>
                        <a:t> pažangos priemonę, savivaldybės sudarytame asmenų ir šeimų, turinčių teisę į paramą būstui išsinuomoti, sąraše (toliau – sąrašas) yra šiai tikslinei grupei priklausančių asmenų (šeimų). Socialinio būsto prieinamumas turi būti užtikrinamas visiems arba daliai sąraše esančių tikslinės grupės asmenų (šeimų). </a:t>
                      </a:r>
                      <a:endParaRPr lang="lt-LT" sz="900" i="1" kern="1200" dirty="0">
                        <a:solidFill>
                          <a:schemeClr val="tx1"/>
                        </a:solidFill>
                        <a:effectLst/>
                        <a:highlight>
                          <a:srgbClr val="C0C0C0"/>
                        </a:highlight>
                        <a:latin typeface="Arial" panose="020B0604020202020204" pitchFamily="34" charset="0"/>
                        <a:ea typeface="+mn-ea"/>
                        <a:cs typeface="Arial" panose="020B0604020202020204" pitchFamily="34" charset="0"/>
                      </a:endParaRPr>
                    </a:p>
                  </a:txBody>
                  <a:tcPr anchor="ctr">
                    <a:solidFill>
                      <a:schemeClr val="accent5">
                        <a:lumMod val="20000"/>
                        <a:lumOff val="80000"/>
                      </a:schemeClr>
                    </a:solidFill>
                  </a:tcPr>
                </a:tc>
                <a:extLst>
                  <a:ext uri="{0D108BD9-81ED-4DB2-BD59-A6C34878D82A}">
                    <a16:rowId xmlns:a16="http://schemas.microsoft.com/office/drawing/2014/main" val="1643924947"/>
                  </a:ext>
                </a:extLst>
              </a:tr>
              <a:tr h="671217">
                <a:tc>
                  <a: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en-US" sz="1300" b="1" u="none" kern="1200" dirty="0" err="1">
                          <a:solidFill>
                            <a:schemeClr val="dk1"/>
                          </a:solidFill>
                          <a:effectLst/>
                          <a:latin typeface="Arial" panose="020B0604020202020204" pitchFamily="34" charset="0"/>
                          <a:ea typeface="+mn-ea"/>
                          <a:cs typeface="Arial" panose="020B0604020202020204" pitchFamily="34" charset="0"/>
                        </a:rPr>
                        <a:t>Svarbu</a:t>
                      </a:r>
                      <a:r>
                        <a:rPr lang="en-US" sz="1300" b="1" u="none" kern="1200" dirty="0">
                          <a:solidFill>
                            <a:schemeClr val="dk1"/>
                          </a:solidFill>
                          <a:effectLst/>
                          <a:latin typeface="Arial" panose="020B0604020202020204" pitchFamily="34" charset="0"/>
                          <a:ea typeface="+mn-ea"/>
                          <a:cs typeface="Arial" panose="020B0604020202020204" pitchFamily="34" charset="0"/>
                        </a:rPr>
                        <a:t>: </a:t>
                      </a:r>
                      <a:r>
                        <a:rPr lang="en-US" sz="1200" b="1" u="sng" kern="1200" dirty="0">
                          <a:solidFill>
                            <a:schemeClr val="dk1"/>
                          </a:solidFill>
                          <a:effectLst/>
                          <a:latin typeface="Arial" panose="020B0604020202020204" pitchFamily="34" charset="0"/>
                          <a:ea typeface="+mn-ea"/>
                          <a:cs typeface="Arial" panose="020B0604020202020204" pitchFamily="34" charset="0"/>
                        </a:rPr>
                        <a:t>t</a:t>
                      </a:r>
                      <a:r>
                        <a:rPr lang="lt-LT" sz="1200" b="1" u="sng" kern="1200" dirty="0">
                          <a:solidFill>
                            <a:schemeClr val="dk1"/>
                          </a:solidFill>
                          <a:effectLst/>
                          <a:latin typeface="Arial" panose="020B0604020202020204" pitchFamily="34" charset="0"/>
                          <a:ea typeface="+mn-ea"/>
                          <a:cs typeface="Arial" panose="020B0604020202020204" pitchFamily="34" charset="0"/>
                        </a:rPr>
                        <a:t>ik įgyvendinus abi aukščiau paminėtas sąlygas, įgyjama teisė naudoti Regionų plėtros programoje numatytus finansinius išteklius visoms SADM Regioninės priemonės finansuojamoms veikloms įgyvendinti</a:t>
                      </a:r>
                      <a:r>
                        <a:rPr lang="lt-LT" sz="1200" b="1" u="none" kern="1200" dirty="0">
                          <a:solidFill>
                            <a:schemeClr val="dk1"/>
                          </a:solidFill>
                          <a:effectLst/>
                          <a:latin typeface="Arial" panose="020B0604020202020204" pitchFamily="34" charset="0"/>
                          <a:ea typeface="+mn-ea"/>
                          <a:cs typeface="Arial" panose="020B0604020202020204" pitchFamily="34" charset="0"/>
                        </a:rPr>
                        <a:t>. </a:t>
                      </a:r>
                      <a:endParaRPr lang="lt-LT" sz="1200" u="none" kern="1200" dirty="0">
                        <a:solidFill>
                          <a:schemeClr val="dk1"/>
                        </a:solidFill>
                        <a:effectLst/>
                        <a:latin typeface="Arial" panose="020B0604020202020204" pitchFamily="34" charset="0"/>
                        <a:ea typeface="+mn-ea"/>
                        <a:cs typeface="Arial" panose="020B0604020202020204" pitchFamily="34" charset="0"/>
                      </a:endParaRPr>
                    </a:p>
                    <a:p>
                      <a:endParaRPr lang="lt-LT" sz="1400" b="0" dirty="0">
                        <a:solidFill>
                          <a:schemeClr val="tx1"/>
                        </a:solidFill>
                        <a:latin typeface="Arial" panose="020B0604020202020204" pitchFamily="34" charset="0"/>
                        <a:cs typeface="Arial" panose="020B0604020202020204" pitchFamily="34" charset="0"/>
                      </a:endParaRPr>
                    </a:p>
                  </a:txBody>
                  <a:tcPr anchor="ctr">
                    <a:solidFill>
                      <a:schemeClr val="accent5">
                        <a:lumMod val="20000"/>
                        <a:lumOff val="80000"/>
                      </a:schemeClr>
                    </a:solidFill>
                  </a:tcPr>
                </a:tc>
                <a:extLst>
                  <a:ext uri="{0D108BD9-81ED-4DB2-BD59-A6C34878D82A}">
                    <a16:rowId xmlns:a16="http://schemas.microsoft.com/office/drawing/2014/main" val="1071725570"/>
                  </a:ext>
                </a:extLst>
              </a:tr>
            </a:tbl>
          </a:graphicData>
        </a:graphic>
      </p:graphicFrame>
    </p:spTree>
    <p:extLst>
      <p:ext uri="{BB962C8B-B14F-4D97-AF65-F5344CB8AC3E}">
        <p14:creationId xmlns:p14="http://schemas.microsoft.com/office/powerpoint/2010/main" val="812493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ačiakampis 4"/>
          <p:cNvSpPr/>
          <p:nvPr/>
        </p:nvSpPr>
        <p:spPr>
          <a:xfrm>
            <a:off x="36512" y="195486"/>
            <a:ext cx="9107488" cy="504056"/>
          </a:xfrm>
          <a:prstGeom prst="rect">
            <a:avLst/>
          </a:prstGeom>
          <a:gradFill flip="none" rotWithShape="1">
            <a:gsLst>
              <a:gs pos="0">
                <a:schemeClr val="accent1"/>
              </a:gs>
              <a:gs pos="100000">
                <a:schemeClr val="accent2"/>
              </a:gs>
            </a:gsLst>
            <a:lin ang="4200000" scaled="0"/>
            <a:tileRect/>
          </a:gradFill>
          <a:ln>
            <a:noFill/>
          </a:ln>
          <a:effectLst>
            <a:outerShdw blurRad="101600" dist="50800" dir="5400000" algn="t" rotWithShape="0">
              <a:schemeClr val="accent4">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t>Regioninė priemonė: rodikliai</a:t>
            </a:r>
            <a:r>
              <a:rPr lang="lt-LT" sz="1600" b="1" dirty="0"/>
              <a:t>   </a:t>
            </a:r>
            <a:endParaRPr lang="lt-LT" b="1" dirty="0"/>
          </a:p>
        </p:txBody>
      </p:sp>
      <p:graphicFrame>
        <p:nvGraphicFramePr>
          <p:cNvPr id="4" name="Lentelė 6">
            <a:extLst>
              <a:ext uri="{FF2B5EF4-FFF2-40B4-BE49-F238E27FC236}">
                <a16:creationId xmlns:a16="http://schemas.microsoft.com/office/drawing/2014/main" id="{3B72187A-6072-402F-9309-4EB5DEE3532F}"/>
              </a:ext>
            </a:extLst>
          </p:cNvPr>
          <p:cNvGraphicFramePr>
            <a:graphicFrameLocks noGrp="1"/>
          </p:cNvGraphicFramePr>
          <p:nvPr>
            <p:extLst>
              <p:ext uri="{D42A27DB-BD31-4B8C-83A1-F6EECF244321}">
                <p14:modId xmlns:p14="http://schemas.microsoft.com/office/powerpoint/2010/main" val="2438871971"/>
              </p:ext>
            </p:extLst>
          </p:nvPr>
        </p:nvGraphicFramePr>
        <p:xfrm>
          <a:off x="0" y="699543"/>
          <a:ext cx="9108504" cy="3600399"/>
        </p:xfrm>
        <a:graphic>
          <a:graphicData uri="http://schemas.openxmlformats.org/drawingml/2006/table">
            <a:tbl>
              <a:tblPr firstRow="1" bandRow="1">
                <a:tableStyleId>{21E4AEA4-8DFA-4A89-87EB-49C32662AFE0}</a:tableStyleId>
              </a:tblPr>
              <a:tblGrid>
                <a:gridCol w="2411760">
                  <a:extLst>
                    <a:ext uri="{9D8B030D-6E8A-4147-A177-3AD203B41FA5}">
                      <a16:colId xmlns:a16="http://schemas.microsoft.com/office/drawing/2014/main" val="3931673713"/>
                    </a:ext>
                  </a:extLst>
                </a:gridCol>
                <a:gridCol w="3744416">
                  <a:extLst>
                    <a:ext uri="{9D8B030D-6E8A-4147-A177-3AD203B41FA5}">
                      <a16:colId xmlns:a16="http://schemas.microsoft.com/office/drawing/2014/main" val="1502072238"/>
                    </a:ext>
                  </a:extLst>
                </a:gridCol>
                <a:gridCol w="2952328">
                  <a:extLst>
                    <a:ext uri="{9D8B030D-6E8A-4147-A177-3AD203B41FA5}">
                      <a16:colId xmlns:a16="http://schemas.microsoft.com/office/drawing/2014/main" val="2043776463"/>
                    </a:ext>
                  </a:extLst>
                </a:gridCol>
              </a:tblGrid>
              <a:tr h="246267">
                <a:tc>
                  <a:txBody>
                    <a:bodyPr/>
                    <a:lstStyle/>
                    <a:p>
                      <a:pPr algn="ctr"/>
                      <a:r>
                        <a:rPr lang="lt-LT" sz="1100" b="1" dirty="0">
                          <a:solidFill>
                            <a:schemeClr val="tx1"/>
                          </a:solidFill>
                          <a:latin typeface="Arial" panose="020B0604020202020204" pitchFamily="34" charset="0"/>
                          <a:cs typeface="Arial" panose="020B0604020202020204" pitchFamily="34" charset="0"/>
                        </a:rPr>
                        <a:t>Finansuojama veikla </a:t>
                      </a:r>
                    </a:p>
                  </a:txBody>
                  <a:tcPr>
                    <a:solidFill>
                      <a:schemeClr val="accent5">
                        <a:lumMod val="20000"/>
                        <a:lumOff val="80000"/>
                      </a:schemeClr>
                    </a:solidFill>
                  </a:tcPr>
                </a:tc>
                <a:tc>
                  <a:txBody>
                    <a:bodyPr/>
                    <a:lstStyle/>
                    <a:p>
                      <a:pPr algn="ctr"/>
                      <a:r>
                        <a:rPr lang="lt-LT" sz="1100" b="1" dirty="0">
                          <a:solidFill>
                            <a:schemeClr val="tx1"/>
                          </a:solidFill>
                          <a:latin typeface="Arial" panose="020B0604020202020204" pitchFamily="34" charset="0"/>
                          <a:cs typeface="Arial" panose="020B0604020202020204" pitchFamily="34" charset="0"/>
                        </a:rPr>
                        <a:t>Rezultato rodikliai </a:t>
                      </a:r>
                    </a:p>
                  </a:txBody>
                  <a:tcPr>
                    <a:solidFill>
                      <a:schemeClr val="accent5">
                        <a:lumMod val="20000"/>
                        <a:lumOff val="80000"/>
                      </a:schemeClr>
                    </a:solidFill>
                  </a:tcPr>
                </a:tc>
                <a:tc>
                  <a:txBody>
                    <a:bodyPr/>
                    <a:lstStyle/>
                    <a:p>
                      <a:pPr algn="ctr"/>
                      <a:r>
                        <a:rPr lang="lt-LT" sz="1100" b="1" dirty="0">
                          <a:solidFill>
                            <a:schemeClr val="tx1"/>
                          </a:solidFill>
                          <a:latin typeface="Arial" panose="020B0604020202020204" pitchFamily="34" charset="0"/>
                          <a:cs typeface="Arial" panose="020B0604020202020204" pitchFamily="34" charset="0"/>
                        </a:rPr>
                        <a:t>Produkto rodikliai </a:t>
                      </a:r>
                    </a:p>
                  </a:txBody>
                  <a:tcPr>
                    <a:solidFill>
                      <a:schemeClr val="accent5">
                        <a:lumMod val="20000"/>
                        <a:lumOff val="80000"/>
                      </a:schemeClr>
                    </a:solidFill>
                  </a:tcPr>
                </a:tc>
                <a:extLst>
                  <a:ext uri="{0D108BD9-81ED-4DB2-BD59-A6C34878D82A}">
                    <a16:rowId xmlns:a16="http://schemas.microsoft.com/office/drawing/2014/main" val="2496709999"/>
                  </a:ext>
                </a:extLst>
              </a:tr>
              <a:tr h="513499">
                <a:tc>
                  <a:txBody>
                    <a:bodyPr/>
                    <a:lstStyle/>
                    <a:p>
                      <a:pPr marL="171450" indent="-171450" algn="l">
                        <a:buFont typeface="Wingdings" panose="05000000000000000000" pitchFamily="2" charset="2"/>
                        <a:buChar char="§"/>
                      </a:pPr>
                      <a:r>
                        <a:rPr lang="lt-LT" sz="1100" b="1" kern="1200" dirty="0">
                          <a:solidFill>
                            <a:schemeClr val="dk1"/>
                          </a:solidFill>
                          <a:effectLst/>
                          <a:latin typeface="Arial" panose="020B0604020202020204" pitchFamily="34" charset="0"/>
                          <a:ea typeface="+mn-ea"/>
                          <a:cs typeface="Arial" panose="020B0604020202020204" pitchFamily="34" charset="0"/>
                        </a:rPr>
                        <a:t>Plėtoti socialinio būsto fondą </a:t>
                      </a:r>
                      <a:r>
                        <a:rPr lang="lt-LT" sz="1100" b="0" kern="1200" dirty="0">
                          <a:solidFill>
                            <a:schemeClr val="dk1"/>
                          </a:solidFill>
                          <a:effectLst/>
                          <a:latin typeface="Arial" panose="020B0604020202020204" pitchFamily="34" charset="0"/>
                          <a:ea typeface="+mn-ea"/>
                          <a:cs typeface="Arial" panose="020B0604020202020204" pitchFamily="34" charset="0"/>
                        </a:rPr>
                        <a:t>(neįgalieji, gausios šeimos) </a:t>
                      </a:r>
                      <a:r>
                        <a:rPr lang="lt-LT" sz="1100" b="0" i="1" kern="1200" dirty="0">
                          <a:solidFill>
                            <a:schemeClr val="dk1"/>
                          </a:solidFill>
                          <a:effectLst/>
                          <a:latin typeface="Arial" panose="020B0604020202020204" pitchFamily="34" charset="0"/>
                          <a:ea typeface="+mn-ea"/>
                          <a:cs typeface="Arial" panose="020B0604020202020204" pitchFamily="34" charset="0"/>
                        </a:rPr>
                        <a:t>(4.9)</a:t>
                      </a:r>
                    </a:p>
                  </a:txBody>
                  <a:tcPr>
                    <a:solidFill>
                      <a:schemeClr val="accent5">
                        <a:lumMod val="20000"/>
                        <a:lumOff val="80000"/>
                      </a:schemeClr>
                    </a:solidFill>
                  </a:tcPr>
                </a:tc>
                <a:tc>
                  <a:txBody>
                    <a:bodyPr/>
                    <a:lstStyle/>
                    <a:p>
                      <a:pPr algn="l"/>
                      <a:r>
                        <a:rPr lang="lt-LT" sz="1100" kern="1200" dirty="0">
                          <a:solidFill>
                            <a:schemeClr val="dk1"/>
                          </a:solidFill>
                          <a:effectLst/>
                          <a:latin typeface="Arial" panose="020B0604020202020204" pitchFamily="34" charset="0"/>
                          <a:ea typeface="+mn-ea"/>
                          <a:cs typeface="Arial" panose="020B0604020202020204" pitchFamily="34" charset="0"/>
                        </a:rPr>
                        <a:t>Naujų arba modernizuotų socialinių būstų naudotojų skaičius per metus </a:t>
                      </a:r>
                      <a:r>
                        <a:rPr lang="lt-LT" sz="900" i="1" kern="1200" dirty="0">
                          <a:solidFill>
                            <a:schemeClr val="dk1"/>
                          </a:solidFill>
                          <a:effectLst/>
                          <a:latin typeface="Arial" panose="020B0604020202020204" pitchFamily="34" charset="0"/>
                          <a:ea typeface="+mn-ea"/>
                          <a:cs typeface="Arial" panose="020B0604020202020204" pitchFamily="34" charset="0"/>
                        </a:rPr>
                        <a:t>(2060 naudotojų per metus)</a:t>
                      </a:r>
                    </a:p>
                  </a:txBody>
                  <a:tcPr>
                    <a:solidFill>
                      <a:schemeClr val="accent5">
                        <a:lumMod val="20000"/>
                        <a:lumOff val="80000"/>
                      </a:schemeClr>
                    </a:solidFill>
                  </a:tcPr>
                </a:tc>
                <a:tc>
                  <a:txBody>
                    <a:bodyPr/>
                    <a:lstStyle/>
                    <a:p>
                      <a:pPr algn="l"/>
                      <a:r>
                        <a:rPr lang="lt-LT" sz="1100" kern="1200" dirty="0">
                          <a:solidFill>
                            <a:schemeClr val="dk1"/>
                          </a:solidFill>
                          <a:effectLst/>
                          <a:latin typeface="Arial" panose="020B0604020202020204" pitchFamily="34" charset="0"/>
                          <a:ea typeface="+mn-ea"/>
                          <a:cs typeface="Arial" panose="020B0604020202020204" pitchFamily="34" charset="0"/>
                        </a:rPr>
                        <a:t>Naujų arba modernizuotų socialinių būstų talpumas   </a:t>
                      </a:r>
                      <a:r>
                        <a:rPr lang="lt-LT" sz="900" i="1" kern="1200" dirty="0">
                          <a:solidFill>
                            <a:schemeClr val="dk1"/>
                          </a:solidFill>
                          <a:effectLst/>
                          <a:latin typeface="Arial" panose="020B0604020202020204" pitchFamily="34" charset="0"/>
                          <a:ea typeface="+mn-ea"/>
                          <a:cs typeface="Arial" panose="020B0604020202020204" pitchFamily="34" charset="0"/>
                        </a:rPr>
                        <a:t>(2060 asmenų)</a:t>
                      </a:r>
                      <a:endParaRPr lang="lt-LT" sz="900" i="1" dirty="0">
                        <a:latin typeface="Arial" panose="020B0604020202020204" pitchFamily="34" charset="0"/>
                        <a:cs typeface="Arial" panose="020B0604020202020204" pitchFamily="34"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1250186561"/>
                  </a:ext>
                </a:extLst>
              </a:tr>
              <a:tr h="693917">
                <a:tc rowSpan="2">
                  <a:txBody>
                    <a:bodyPr/>
                    <a:lstStyle/>
                    <a:p>
                      <a:pPr marL="171450" indent="-171450" algn="l">
                        <a:buFont typeface="Wingdings" panose="05000000000000000000" pitchFamily="2" charset="2"/>
                        <a:buChar char="§"/>
                      </a:pPr>
                      <a:r>
                        <a:rPr lang="lt-LT" sz="1100" b="1" kern="1200" dirty="0">
                          <a:solidFill>
                            <a:schemeClr val="dk1"/>
                          </a:solidFill>
                          <a:effectLst/>
                          <a:latin typeface="Arial" panose="020B0604020202020204" pitchFamily="34" charset="0"/>
                          <a:ea typeface="+mn-ea"/>
                          <a:cs typeface="Arial" panose="020B0604020202020204" pitchFamily="34" charset="0"/>
                        </a:rPr>
                        <a:t>Plėtoti paslaugų, reikalingų įgyvendinti institucinės globos pertvarką, infrastruktūrą asmenims su intelekto ir/ar psichikos negalia </a:t>
                      </a:r>
                      <a:r>
                        <a:rPr lang="lt-LT" sz="1100" b="0" i="1" kern="1200" dirty="0">
                          <a:solidFill>
                            <a:schemeClr val="dk1"/>
                          </a:solidFill>
                          <a:effectLst/>
                          <a:latin typeface="Arial" panose="020B0604020202020204" pitchFamily="34" charset="0"/>
                          <a:ea typeface="+mn-ea"/>
                          <a:cs typeface="Arial" panose="020B0604020202020204" pitchFamily="34" charset="0"/>
                        </a:rPr>
                        <a:t>(4.9)</a:t>
                      </a:r>
                      <a:endParaRPr lang="lt-LT" sz="1100" b="0" i="1"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l"/>
                      <a:r>
                        <a:rPr lang="lt-LT" sz="1100" kern="1200" dirty="0">
                          <a:solidFill>
                            <a:schemeClr val="dk1"/>
                          </a:solidFill>
                          <a:effectLst/>
                          <a:latin typeface="Arial" panose="020B0604020202020204" pitchFamily="34" charset="0"/>
                          <a:ea typeface="+mn-ea"/>
                          <a:cs typeface="Arial" panose="020B0604020202020204" pitchFamily="34" charset="0"/>
                        </a:rPr>
                        <a:t>Asmenų, turinčių intelekto ir (ar) psichikos negalią, gavusių paslaugas naujoje ar modernizuotoje infrastruktūroje skaičius per metus </a:t>
                      </a:r>
                      <a:r>
                        <a:rPr lang="lt-LT" sz="900" i="1" kern="1200" dirty="0">
                          <a:solidFill>
                            <a:schemeClr val="dk1"/>
                          </a:solidFill>
                          <a:effectLst/>
                          <a:latin typeface="Arial" panose="020B0604020202020204" pitchFamily="34" charset="0"/>
                          <a:ea typeface="+mn-ea"/>
                          <a:cs typeface="Arial" panose="020B0604020202020204" pitchFamily="34" charset="0"/>
                        </a:rPr>
                        <a:t>(2560 asmenų)</a:t>
                      </a:r>
                    </a:p>
                  </a:txBody>
                  <a:tcPr>
                    <a:solidFill>
                      <a:schemeClr val="accent5">
                        <a:lumMod val="20000"/>
                        <a:lumOff val="80000"/>
                      </a:schemeClr>
                    </a:solidFill>
                  </a:tcPr>
                </a:tc>
                <a:tc rowSpan="2">
                  <a:txBody>
                    <a:bodyPr/>
                    <a:lstStyle/>
                    <a:p>
                      <a:pPr algn="l"/>
                      <a:r>
                        <a:rPr lang="lt-LT" sz="1100" b="0" kern="1200" dirty="0">
                          <a:solidFill>
                            <a:schemeClr val="dk1"/>
                          </a:solidFill>
                          <a:effectLst/>
                          <a:latin typeface="Arial" panose="020B0604020202020204" pitchFamily="34" charset="0"/>
                          <a:ea typeface="+mn-ea"/>
                          <a:cs typeface="Arial" panose="020B0604020202020204" pitchFamily="34" charset="0"/>
                        </a:rPr>
                        <a:t>Paslaugų asmenims, turintiems intelekto ir (ar) psichikos negalią, vietų skaičius naujoje ar modernizuotoje infrastruktūroje </a:t>
                      </a:r>
                      <a:r>
                        <a:rPr lang="lt-LT" sz="900" b="0" i="1" kern="1200" dirty="0">
                          <a:solidFill>
                            <a:schemeClr val="dk1"/>
                          </a:solidFill>
                          <a:effectLst/>
                          <a:latin typeface="Arial" panose="020B0604020202020204" pitchFamily="34" charset="0"/>
                          <a:ea typeface="+mn-ea"/>
                          <a:cs typeface="Arial" panose="020B0604020202020204" pitchFamily="34" charset="0"/>
                        </a:rPr>
                        <a:t>(4712 vietų)</a:t>
                      </a:r>
                    </a:p>
                    <a:p>
                      <a:pPr algn="l"/>
                      <a:endParaRPr lang="lt-LT" sz="1100" b="1"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2490542074"/>
                  </a:ext>
                </a:extLst>
              </a:tr>
              <a:tr h="564965">
                <a:tc vMerge="1">
                  <a:txBody>
                    <a:bodyPr/>
                    <a:lstStyle/>
                    <a:p>
                      <a:endParaRPr lang="lt-LT"/>
                    </a:p>
                  </a:txBody>
                  <a:tcPr/>
                </a:tc>
                <a:tc>
                  <a:txBody>
                    <a:bodyPr/>
                    <a:lstStyle/>
                    <a:p>
                      <a:pPr algn="l"/>
                      <a:r>
                        <a:rPr lang="lt-LT" sz="1100" kern="1200" dirty="0">
                          <a:solidFill>
                            <a:schemeClr val="dk1"/>
                          </a:solidFill>
                          <a:effectLst/>
                          <a:latin typeface="Arial" panose="020B0604020202020204" pitchFamily="34" charset="0"/>
                          <a:ea typeface="+mn-ea"/>
                          <a:cs typeface="Arial" panose="020B0604020202020204" pitchFamily="34" charset="0"/>
                        </a:rPr>
                        <a:t>Asmenų, turinčių intelekto ir (ar) psichikos negalią,  gyvenančių stacionariose socialinės globos įstaigose, mažėjimas </a:t>
                      </a:r>
                      <a:r>
                        <a:rPr lang="lt-LT" sz="900" b="0" i="1" kern="1200" dirty="0">
                          <a:solidFill>
                            <a:schemeClr val="tx1"/>
                          </a:solidFill>
                          <a:effectLst/>
                          <a:latin typeface="Arial" panose="020B0604020202020204" pitchFamily="34" charset="0"/>
                          <a:ea typeface="+mn-ea"/>
                          <a:cs typeface="Arial" panose="020B0604020202020204" pitchFamily="34" charset="0"/>
                        </a:rPr>
                        <a:t>(2067 asmenys)</a:t>
                      </a:r>
                      <a:endParaRPr lang="lt-LT" sz="900" b="0" i="1" dirty="0">
                        <a:solidFill>
                          <a:schemeClr val="tx1"/>
                        </a:solidFill>
                        <a:latin typeface="Arial" panose="020B0604020202020204" pitchFamily="34" charset="0"/>
                        <a:cs typeface="Arial" panose="020B0604020202020204" pitchFamily="34" charset="0"/>
                      </a:endParaRPr>
                    </a:p>
                  </a:txBody>
                  <a:tcPr>
                    <a:solidFill>
                      <a:schemeClr val="accent5">
                        <a:lumMod val="20000"/>
                        <a:lumOff val="80000"/>
                      </a:schemeClr>
                    </a:solidFill>
                  </a:tcPr>
                </a:tc>
                <a:tc vMerge="1">
                  <a:txBody>
                    <a:bodyPr/>
                    <a:lstStyle/>
                    <a:p>
                      <a:endParaRPr lang="lt-LT"/>
                    </a:p>
                  </a:txBody>
                  <a:tcPr/>
                </a:tc>
                <a:extLst>
                  <a:ext uri="{0D108BD9-81ED-4DB2-BD59-A6C34878D82A}">
                    <a16:rowId xmlns:a16="http://schemas.microsoft.com/office/drawing/2014/main" val="2311297859"/>
                  </a:ext>
                </a:extLst>
              </a:tr>
              <a:tr h="735553">
                <a:tc>
                  <a:txBody>
                    <a:bodyPr/>
                    <a:lstStyle/>
                    <a:p>
                      <a:pPr marL="171450" indent="-171450" algn="l">
                        <a:buFont typeface="Wingdings" panose="05000000000000000000" pitchFamily="2" charset="2"/>
                        <a:buChar char="§"/>
                      </a:pPr>
                      <a:r>
                        <a:rPr lang="lt-LT" sz="1100" b="1" kern="1200" dirty="0">
                          <a:solidFill>
                            <a:schemeClr val="dk1"/>
                          </a:solidFill>
                          <a:effectLst/>
                          <a:latin typeface="Arial" panose="020B0604020202020204" pitchFamily="34" charset="0"/>
                          <a:ea typeface="+mn-ea"/>
                          <a:cs typeface="Arial" panose="020B0604020202020204" pitchFamily="34" charset="0"/>
                        </a:rPr>
                        <a:t>Plėtoti nestacionarių socialinių paslaugų infrastruktūrą, siekiant didinti gyventojų socialinę gerovę </a:t>
                      </a:r>
                      <a:r>
                        <a:rPr lang="lt-LT" sz="1100" b="0" i="1" kern="1200" dirty="0">
                          <a:solidFill>
                            <a:schemeClr val="dk1"/>
                          </a:solidFill>
                          <a:effectLst/>
                          <a:latin typeface="Arial" panose="020B0604020202020204" pitchFamily="34" charset="0"/>
                          <a:ea typeface="+mn-ea"/>
                          <a:cs typeface="Arial" panose="020B0604020202020204" pitchFamily="34" charset="0"/>
                        </a:rPr>
                        <a:t>(4.9)</a:t>
                      </a:r>
                      <a:endParaRPr lang="lt-LT" sz="1100" b="0" i="1"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l"/>
                      <a:r>
                        <a:rPr lang="lt-LT" sz="1100" kern="1200" dirty="0">
                          <a:solidFill>
                            <a:schemeClr val="dk1"/>
                          </a:solidFill>
                          <a:effectLst/>
                          <a:latin typeface="Arial" panose="020B0604020202020204" pitchFamily="34" charset="0"/>
                          <a:ea typeface="+mn-ea"/>
                          <a:cs typeface="Arial" panose="020B0604020202020204" pitchFamily="34" charset="0"/>
                        </a:rPr>
                        <a:t>Socialiai pažeidžiamų, socialinę riziką (atskirtį) patiriančių asmenų, gavusių paslaugas naujoje ar modernizuotoje infrastruktūroje skaičius per metus </a:t>
                      </a:r>
                      <a:r>
                        <a:rPr lang="lt-LT" sz="900" i="1" kern="1200" dirty="0">
                          <a:solidFill>
                            <a:schemeClr val="dk1"/>
                          </a:solidFill>
                          <a:effectLst/>
                          <a:latin typeface="Arial" panose="020B0604020202020204" pitchFamily="34" charset="0"/>
                          <a:ea typeface="+mn-ea"/>
                          <a:cs typeface="Arial" panose="020B0604020202020204" pitchFamily="34" charset="0"/>
                        </a:rPr>
                        <a:t>(4569 asmenys)</a:t>
                      </a:r>
                    </a:p>
                  </a:txBody>
                  <a:tcPr>
                    <a:solidFill>
                      <a:schemeClr val="accent5">
                        <a:lumMod val="20000"/>
                        <a:lumOff val="80000"/>
                      </a:schemeClr>
                    </a:solidFill>
                  </a:tcPr>
                </a:tc>
                <a:tc>
                  <a:txBody>
                    <a:bodyPr/>
                    <a:lstStyle/>
                    <a:p>
                      <a:pPr algn="l"/>
                      <a:r>
                        <a:rPr lang="lt-LT" sz="1100" kern="1200" dirty="0">
                          <a:solidFill>
                            <a:schemeClr val="dk1"/>
                          </a:solidFill>
                          <a:effectLst/>
                          <a:latin typeface="Arial" panose="020B0604020202020204" pitchFamily="34" charset="0"/>
                          <a:ea typeface="+mn-ea"/>
                          <a:cs typeface="Arial" panose="020B0604020202020204" pitchFamily="34" charset="0"/>
                        </a:rPr>
                        <a:t>Paslaugų socialiai pažeidžiamiems, socialinę riziką (atskirtį) patiriantiems asmenims vietų skaičius naujoje ar modernizuotoje infrastruktūroje </a:t>
                      </a:r>
                      <a:r>
                        <a:rPr lang="lt-LT" sz="900" i="1" kern="1200" dirty="0">
                          <a:solidFill>
                            <a:schemeClr val="dk1"/>
                          </a:solidFill>
                          <a:effectLst/>
                          <a:latin typeface="Arial" panose="020B0604020202020204" pitchFamily="34" charset="0"/>
                          <a:ea typeface="+mn-ea"/>
                          <a:cs typeface="Arial" panose="020B0604020202020204" pitchFamily="34" charset="0"/>
                        </a:rPr>
                        <a:t>(2696 vietos)</a:t>
                      </a:r>
                    </a:p>
                  </a:txBody>
                  <a:tcPr marL="68580" marR="68580" marT="0" marB="0">
                    <a:solidFill>
                      <a:schemeClr val="accent5">
                        <a:lumMod val="20000"/>
                        <a:lumOff val="80000"/>
                      </a:schemeClr>
                    </a:solidFill>
                  </a:tcPr>
                </a:tc>
                <a:extLst>
                  <a:ext uri="{0D108BD9-81ED-4DB2-BD59-A6C34878D82A}">
                    <a16:rowId xmlns:a16="http://schemas.microsoft.com/office/drawing/2014/main" val="161325152"/>
                  </a:ext>
                </a:extLst>
              </a:tr>
              <a:tr h="777543">
                <a:tc>
                  <a:txBody>
                    <a:bodyPr/>
                    <a:lstStyle/>
                    <a:p>
                      <a:pPr marL="171450" indent="-171450" algn="l">
                        <a:buFont typeface="Wingdings" panose="05000000000000000000" pitchFamily="2" charset="2"/>
                        <a:buChar char="§"/>
                      </a:pPr>
                      <a:r>
                        <a:rPr lang="lt-LT" sz="1100" b="1" kern="1200" dirty="0">
                          <a:solidFill>
                            <a:schemeClr val="dk1"/>
                          </a:solidFill>
                          <a:effectLst/>
                          <a:latin typeface="Arial" panose="020B0604020202020204" pitchFamily="34" charset="0"/>
                          <a:ea typeface="+mn-ea"/>
                          <a:cs typeface="Arial" panose="020B0604020202020204" pitchFamily="34" charset="0"/>
                        </a:rPr>
                        <a:t>Plėtoti socialinių paslaugų įstaigų senyvo amžiaus asmenims infrastruktūrą </a:t>
                      </a:r>
                      <a:r>
                        <a:rPr lang="lt-LT" sz="1100" b="0" i="1" kern="1200" dirty="0">
                          <a:solidFill>
                            <a:schemeClr val="dk1"/>
                          </a:solidFill>
                          <a:effectLst/>
                          <a:latin typeface="Arial" panose="020B0604020202020204" pitchFamily="34" charset="0"/>
                          <a:ea typeface="+mn-ea"/>
                          <a:cs typeface="Arial" panose="020B0604020202020204" pitchFamily="34" charset="0"/>
                        </a:rPr>
                        <a:t>(4.10)</a:t>
                      </a:r>
                      <a:endParaRPr lang="lt-LT" sz="1100" b="0" i="1"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l"/>
                      <a:r>
                        <a:rPr lang="lt-LT" sz="1100" kern="1200" dirty="0">
                          <a:solidFill>
                            <a:schemeClr val="dk1"/>
                          </a:solidFill>
                          <a:effectLst/>
                          <a:latin typeface="Arial" panose="020B0604020202020204" pitchFamily="34" charset="0"/>
                          <a:ea typeface="+mn-ea"/>
                          <a:cs typeface="Arial" panose="020B0604020202020204" pitchFamily="34" charset="0"/>
                        </a:rPr>
                        <a:t>Naujos arba modernizuotos socialinės rūpybos infrastruktūros naudotojų skaičius per metus </a:t>
                      </a:r>
                    </a:p>
                    <a:p>
                      <a:pPr algn="l"/>
                      <a:r>
                        <a:rPr lang="lt-LT" sz="900" i="1" kern="1200" dirty="0">
                          <a:solidFill>
                            <a:schemeClr val="dk1"/>
                          </a:solidFill>
                          <a:effectLst/>
                          <a:latin typeface="Arial" panose="020B0604020202020204" pitchFamily="34" charset="0"/>
                          <a:ea typeface="+mn-ea"/>
                          <a:cs typeface="Arial" panose="020B0604020202020204" pitchFamily="34" charset="0"/>
                        </a:rPr>
                        <a:t>(2718 naudotojų per metus)</a:t>
                      </a:r>
                    </a:p>
                  </a:txBody>
                  <a:tcPr>
                    <a:solidFill>
                      <a:schemeClr val="accent5">
                        <a:lumMod val="20000"/>
                        <a:lumOff val="80000"/>
                      </a:schemeClr>
                    </a:solidFill>
                  </a:tcPr>
                </a:tc>
                <a:tc>
                  <a:txBody>
                    <a:bodyPr/>
                    <a:lstStyle/>
                    <a:p>
                      <a:pPr algn="l"/>
                      <a:r>
                        <a:rPr lang="lt-LT" sz="1100" kern="1200" dirty="0">
                          <a:solidFill>
                            <a:schemeClr val="dk1"/>
                          </a:solidFill>
                          <a:effectLst/>
                          <a:latin typeface="Arial" panose="020B0604020202020204" pitchFamily="34" charset="0"/>
                          <a:ea typeface="+mn-ea"/>
                          <a:cs typeface="Arial" panose="020B0604020202020204" pitchFamily="34" charset="0"/>
                        </a:rPr>
                        <a:t>Naujos arba modernizuotos socialinės rūpybos infrastruktūros (ne būsto) talpumas </a:t>
                      </a:r>
                      <a:r>
                        <a:rPr lang="lt-LT" sz="900" i="1" kern="1200" dirty="0">
                          <a:solidFill>
                            <a:schemeClr val="dk1"/>
                          </a:solidFill>
                          <a:effectLst/>
                          <a:latin typeface="Arial" panose="020B0604020202020204" pitchFamily="34" charset="0"/>
                          <a:ea typeface="+mn-ea"/>
                          <a:cs typeface="Arial" panose="020B0604020202020204" pitchFamily="34" charset="0"/>
                        </a:rPr>
                        <a:t>(2206 asmenys)</a:t>
                      </a:r>
                    </a:p>
                  </a:txBody>
                  <a:tcPr marL="68580" marR="68580" marT="0" marB="0">
                    <a:solidFill>
                      <a:schemeClr val="accent5">
                        <a:lumMod val="20000"/>
                        <a:lumOff val="80000"/>
                      </a:schemeClr>
                    </a:solidFill>
                  </a:tcPr>
                </a:tc>
                <a:extLst>
                  <a:ext uri="{0D108BD9-81ED-4DB2-BD59-A6C34878D82A}">
                    <a16:rowId xmlns:a16="http://schemas.microsoft.com/office/drawing/2014/main" val="1191266284"/>
                  </a:ext>
                </a:extLst>
              </a:tr>
            </a:tbl>
          </a:graphicData>
        </a:graphic>
      </p:graphicFrame>
    </p:spTree>
    <p:extLst>
      <p:ext uri="{BB962C8B-B14F-4D97-AF65-F5344CB8AC3E}">
        <p14:creationId xmlns:p14="http://schemas.microsoft.com/office/powerpoint/2010/main" val="3573223752"/>
      </p:ext>
    </p:extLst>
  </p:cSld>
  <p:clrMapOvr>
    <a:masterClrMapping/>
  </p:clrMapOvr>
</p:sld>
</file>

<file path=ppt/theme/theme1.xml><?xml version="1.0" encoding="utf-8"?>
<a:theme xmlns:a="http://schemas.openxmlformats.org/drawingml/2006/main" name="Office tema">
  <a:themeElements>
    <a:clrScheme name="Šablonas 01">
      <a:dk1>
        <a:srgbClr val="000000"/>
      </a:dk1>
      <a:lt1>
        <a:sysClr val="window" lastClr="FFFFFF"/>
      </a:lt1>
      <a:dk2>
        <a:srgbClr val="B5B5B5"/>
      </a:dk2>
      <a:lt2>
        <a:srgbClr val="F2F2F2"/>
      </a:lt2>
      <a:accent1>
        <a:srgbClr val="2052A0"/>
      </a:accent1>
      <a:accent2>
        <a:srgbClr val="229678"/>
      </a:accent2>
      <a:accent3>
        <a:srgbClr val="327374"/>
      </a:accent3>
      <a:accent4>
        <a:srgbClr val="1F3B50"/>
      </a:accent4>
      <a:accent5>
        <a:srgbClr val="6E7283"/>
      </a:accent5>
      <a:accent6>
        <a:srgbClr val="ACB6B5"/>
      </a:accent6>
      <a:hlink>
        <a:srgbClr val="2052A0"/>
      </a:hlink>
      <a:folHlink>
        <a:srgbClr val="3F3F3F"/>
      </a:folHlink>
    </a:clrScheme>
    <a:fontScheme name="Prabangus">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ngas">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16517</TotalTime>
  <Words>1417</Words>
  <Application>Microsoft Office PowerPoint</Application>
  <PresentationFormat>Demonstracija ekrane (16:9)</PresentationFormat>
  <Paragraphs>96</Paragraphs>
  <Slides>7</Slides>
  <Notes>6</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7</vt:i4>
      </vt:variant>
    </vt:vector>
  </HeadingPairs>
  <TitlesOfParts>
    <vt:vector size="12" baseType="lpstr">
      <vt:lpstr>Arial</vt:lpstr>
      <vt:lpstr>Calibri</vt:lpstr>
      <vt:lpstr>Trebuchet MS</vt:lpstr>
      <vt:lpstr>Wingdings</vt:lpstr>
      <vt:lpstr>Office tema</vt:lpstr>
      <vt:lpstr>„PowerPoint“ pateiktis</vt:lpstr>
      <vt:lpstr>„PowerPoint“ pateiktis</vt:lpstr>
      <vt:lpstr>„PowerPoint“ pateiktis</vt:lpstr>
      <vt:lpstr>„PowerPoint“ pateiktis</vt:lpstr>
      <vt:lpstr>„PowerPoint“ pateiktis</vt:lpstr>
      <vt:lpstr>„PowerPoint“ pateiktis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pristatymas</dc:title>
  <dc:creator>Giedrius Jurgelevičius</dc:creator>
  <cp:lastModifiedBy>Raimonda Selenienė</cp:lastModifiedBy>
  <cp:revision>278</cp:revision>
  <dcterms:created xsi:type="dcterms:W3CDTF">2018-02-01T08:00:04Z</dcterms:created>
  <dcterms:modified xsi:type="dcterms:W3CDTF">2022-12-18T21:18:28Z</dcterms:modified>
</cp:coreProperties>
</file>