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57" r:id="rId3"/>
    <p:sldId id="272" r:id="rId4"/>
    <p:sldId id="542" r:id="rId5"/>
    <p:sldId id="258" r:id="rId6"/>
    <p:sldId id="17717" r:id="rId7"/>
    <p:sldId id="17732" r:id="rId8"/>
    <p:sldId id="17726" r:id="rId9"/>
    <p:sldId id="17734" r:id="rId10"/>
    <p:sldId id="1165" r:id="rId11"/>
    <p:sldId id="559" r:id="rId12"/>
    <p:sldId id="17754" r:id="rId13"/>
    <p:sldId id="271" r:id="rId14"/>
    <p:sldId id="17752" r:id="rId15"/>
    <p:sldId id="261" r:id="rId16"/>
    <p:sldId id="561" r:id="rId17"/>
    <p:sldId id="265" r:id="rId18"/>
    <p:sldId id="264" r:id="rId19"/>
    <p:sldId id="266" r:id="rId20"/>
    <p:sldId id="17750" r:id="rId21"/>
    <p:sldId id="17751" r:id="rId22"/>
    <p:sldId id="17747" r:id="rId23"/>
    <p:sldId id="17748" r:id="rId24"/>
    <p:sldId id="17724" r:id="rId25"/>
    <p:sldId id="17741" r:id="rId26"/>
  </p:sldIdLst>
  <p:sldSz cx="12192000" cy="6858000"/>
  <p:notesSz cx="6858000" cy="9144000"/>
  <p:defaultTextStyle>
    <a:defPPr>
      <a:defRPr lang="lt-L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27" autoAdjust="0"/>
  </p:normalViewPr>
  <p:slideViewPr>
    <p:cSldViewPr snapToGrid="0">
      <p:cViewPr varScale="1">
        <p:scale>
          <a:sx n="61" d="100"/>
          <a:sy n="61" d="100"/>
        </p:scale>
        <p:origin x="7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FD9A9-DE2B-49AF-938C-A231BFD38A1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8979B9D7-5A77-4003-8ACC-AEA4DB04AEDC}">
      <dgm:prSet phldrT="[Tekstas]" custT="1"/>
      <dgm:spPr/>
      <dgm:t>
        <a:bodyPr/>
        <a:lstStyle/>
        <a:p>
          <a:r>
            <a:rPr lang="lt-LT" sz="2600" noProof="0" dirty="0">
              <a:latin typeface="+mj-lt"/>
              <a:cs typeface="Calibri" panose="020F0502020204030204" pitchFamily="34" charset="0"/>
            </a:rPr>
            <a:t>NP</a:t>
          </a:r>
          <a:r>
            <a:rPr lang="lt-LT" sz="2400" noProof="0" dirty="0">
              <a:latin typeface="+mj-lt"/>
              <a:cs typeface="Calibri" panose="020F0502020204030204" pitchFamily="34" charset="0"/>
            </a:rPr>
            <a:t>P 2 strateginis tikslas - d</a:t>
          </a:r>
          <a:r>
            <a:rPr lang="lt-LT" sz="2400" b="1" noProof="0" dirty="0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rPr>
            <a:t>idinti gyventojų socialinę gerovę ir </a:t>
          </a:r>
          <a:r>
            <a:rPr lang="lt-LT" sz="2400" b="1" noProof="0" dirty="0" err="1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rPr>
            <a:t>įtrauktį</a:t>
          </a:r>
          <a:r>
            <a:rPr lang="lt-LT" sz="2400" b="1" noProof="0" dirty="0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rPr>
            <a:t>, stiprinti sveikatą ir gerinti Lietuvos demografinę padėtį</a:t>
          </a:r>
          <a:endParaRPr lang="lt-LT" sz="2400" noProof="0" dirty="0">
            <a:latin typeface="+mj-lt"/>
            <a:cs typeface="Calibri" panose="020F0502020204030204" pitchFamily="34" charset="0"/>
          </a:endParaRPr>
        </a:p>
      </dgm:t>
    </dgm:pt>
    <dgm:pt modelId="{5AED119F-665D-4F27-B36E-ABC23697A46C}" type="parTrans" cxnId="{34CF5501-39C6-4163-B814-1A69615D4313}">
      <dgm:prSet/>
      <dgm:spPr/>
      <dgm:t>
        <a:bodyPr/>
        <a:lstStyle/>
        <a:p>
          <a:endParaRPr lang="lt-LT"/>
        </a:p>
      </dgm:t>
    </dgm:pt>
    <dgm:pt modelId="{630D5C35-5106-44E0-BBFF-8D1B85767242}" type="sibTrans" cxnId="{34CF5501-39C6-4163-B814-1A69615D4313}">
      <dgm:prSet/>
      <dgm:spPr/>
      <dgm:t>
        <a:bodyPr/>
        <a:lstStyle/>
        <a:p>
          <a:endParaRPr lang="lt-LT"/>
        </a:p>
      </dgm:t>
    </dgm:pt>
    <dgm:pt modelId="{86EA49C6-AE12-4514-AA36-EF6B0435A5D0}">
      <dgm:prSet custT="1"/>
      <dgm:spPr>
        <a:solidFill>
          <a:schemeClr val="accent2">
            <a:alpha val="90000"/>
          </a:schemeClr>
        </a:solidFill>
        <a:ln>
          <a:solidFill>
            <a:srgbClr val="0070C0"/>
          </a:solidFill>
          <a:prstDash val="solid"/>
        </a:ln>
      </dgm:spPr>
      <dgm:t>
        <a:bodyPr/>
        <a:lstStyle/>
        <a:p>
          <a:pPr algn="l"/>
          <a:r>
            <a:rPr lang="lt-LT" sz="2000" b="1" dirty="0">
              <a:solidFill>
                <a:schemeClr val="accent1">
                  <a:lumMod val="75000"/>
                </a:schemeClr>
              </a:solidFill>
              <a:latin typeface="+mj-lt"/>
              <a:cs typeface="Calibri" panose="020F0502020204030204" pitchFamily="34" charset="0"/>
            </a:rPr>
            <a:t>NPP 2.10 uždavinys:</a:t>
          </a:r>
          <a:r>
            <a:rPr lang="en-US" sz="2000" b="1" dirty="0">
              <a:solidFill>
                <a:schemeClr val="accent1">
                  <a:lumMod val="75000"/>
                </a:schemeClr>
              </a:solidFill>
              <a:latin typeface="+mj-lt"/>
              <a:cs typeface="Calibri" panose="020F0502020204030204" pitchFamily="34" charset="0"/>
            </a:rPr>
            <a:t> </a:t>
          </a:r>
          <a:r>
            <a:rPr lang="lt-LT" sz="2000" b="1" dirty="0">
              <a:solidFill>
                <a:schemeClr val="accent1">
                  <a:lumMod val="50000"/>
                </a:schemeClr>
              </a:solidFill>
              <a:latin typeface="+mj-lt"/>
              <a:cs typeface="Calibri" panose="020F0502020204030204" pitchFamily="34" charset="0"/>
            </a:rPr>
            <a:t>Skatinti sveikatos išsaugojimo ir stiprinimo veiklas ir stiprinti psichologinį (emocinį) visuomenės atsparumą  </a:t>
          </a:r>
        </a:p>
      </dgm:t>
    </dgm:pt>
    <dgm:pt modelId="{9951BAFA-C235-4476-8417-BEB5BB65E721}" type="parTrans" cxnId="{8791D440-6258-49C6-A7C5-49ACEF4E8EEF}">
      <dgm:prSet/>
      <dgm:spPr/>
      <dgm:t>
        <a:bodyPr/>
        <a:lstStyle/>
        <a:p>
          <a:endParaRPr lang="lt-LT"/>
        </a:p>
      </dgm:t>
    </dgm:pt>
    <dgm:pt modelId="{C1780838-C08F-4E53-8ABF-DFD12D01F1B9}" type="sibTrans" cxnId="{8791D440-6258-49C6-A7C5-49ACEF4E8EEF}">
      <dgm:prSet/>
      <dgm:spPr/>
      <dgm:t>
        <a:bodyPr/>
        <a:lstStyle/>
        <a:p>
          <a:endParaRPr lang="lt-LT"/>
        </a:p>
      </dgm:t>
    </dgm:pt>
    <dgm:pt modelId="{0ADCBEA1-0B3D-423F-9D68-C65611EB7BF9}" type="pres">
      <dgm:prSet presAssocID="{253FD9A9-DE2B-49AF-938C-A231BFD38A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68208F74-C301-4485-895B-D24E6F356581}" type="pres">
      <dgm:prSet presAssocID="{8979B9D7-5A77-4003-8ACC-AEA4DB04AEDC}" presName="root" presStyleCnt="0"/>
      <dgm:spPr/>
    </dgm:pt>
    <dgm:pt modelId="{60BACC36-671F-44D5-B3B9-08C8A377F7EC}" type="pres">
      <dgm:prSet presAssocID="{8979B9D7-5A77-4003-8ACC-AEA4DB04AEDC}" presName="rootComposite" presStyleCnt="0"/>
      <dgm:spPr/>
    </dgm:pt>
    <dgm:pt modelId="{6672355C-D22D-43D0-84FC-A1D20C999CC8}" type="pres">
      <dgm:prSet presAssocID="{8979B9D7-5A77-4003-8ACC-AEA4DB04AEDC}" presName="rootText" presStyleLbl="node1" presStyleIdx="0" presStyleCnt="1" custScaleX="904487" custScaleY="113315" custLinFactX="190163" custLinFactY="-239101" custLinFactNeighborX="200000" custLinFactNeighborY="-300000"/>
      <dgm:spPr/>
      <dgm:t>
        <a:bodyPr/>
        <a:lstStyle/>
        <a:p>
          <a:endParaRPr lang="lt-LT"/>
        </a:p>
      </dgm:t>
    </dgm:pt>
    <dgm:pt modelId="{D8177158-A35B-42DB-89DA-E58E4C22CCBE}" type="pres">
      <dgm:prSet presAssocID="{8979B9D7-5A77-4003-8ACC-AEA4DB04AEDC}" presName="rootConnector" presStyleLbl="node1" presStyleIdx="0" presStyleCnt="1"/>
      <dgm:spPr/>
      <dgm:t>
        <a:bodyPr/>
        <a:lstStyle/>
        <a:p>
          <a:endParaRPr lang="lt-LT"/>
        </a:p>
      </dgm:t>
    </dgm:pt>
    <dgm:pt modelId="{F638E2F4-FE64-453E-BC90-2075AF53341B}" type="pres">
      <dgm:prSet presAssocID="{8979B9D7-5A77-4003-8ACC-AEA4DB04AEDC}" presName="childShape" presStyleCnt="0"/>
      <dgm:spPr/>
    </dgm:pt>
    <dgm:pt modelId="{C03F8E1A-553F-4E5D-A52D-17068F7956E4}" type="pres">
      <dgm:prSet presAssocID="{9951BAFA-C235-4476-8417-BEB5BB65E721}" presName="Name13" presStyleLbl="parChTrans1D2" presStyleIdx="0" presStyleCnt="1"/>
      <dgm:spPr/>
      <dgm:t>
        <a:bodyPr/>
        <a:lstStyle/>
        <a:p>
          <a:endParaRPr lang="lt-LT"/>
        </a:p>
      </dgm:t>
    </dgm:pt>
    <dgm:pt modelId="{4A844BC5-D81B-40F0-9145-B5A523FB9AFC}" type="pres">
      <dgm:prSet presAssocID="{86EA49C6-AE12-4514-AA36-EF6B0435A5D0}" presName="childText" presStyleLbl="bgAcc1" presStyleIdx="0" presStyleCnt="1" custScaleX="919720" custScaleY="145735" custLinFactX="-21280" custLinFactY="-101815" custLinFactNeighborX="-100000" custLinFactNeighborY="-20000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7A3FCA46-E862-4921-9907-FF4B18A86991}" type="presOf" srcId="{86EA49C6-AE12-4514-AA36-EF6B0435A5D0}" destId="{4A844BC5-D81B-40F0-9145-B5A523FB9AFC}" srcOrd="0" destOrd="0" presId="urn:microsoft.com/office/officeart/2005/8/layout/hierarchy3"/>
    <dgm:cxn modelId="{CB885B35-8329-4E0D-919D-371AAA96167A}" type="presOf" srcId="{8979B9D7-5A77-4003-8ACC-AEA4DB04AEDC}" destId="{D8177158-A35B-42DB-89DA-E58E4C22CCBE}" srcOrd="1" destOrd="0" presId="urn:microsoft.com/office/officeart/2005/8/layout/hierarchy3"/>
    <dgm:cxn modelId="{7CDBB57C-AF4A-4ADB-B744-E94016A161C3}" type="presOf" srcId="{9951BAFA-C235-4476-8417-BEB5BB65E721}" destId="{C03F8E1A-553F-4E5D-A52D-17068F7956E4}" srcOrd="0" destOrd="0" presId="urn:microsoft.com/office/officeart/2005/8/layout/hierarchy3"/>
    <dgm:cxn modelId="{256EB78B-FDA0-4E95-9D9A-79299F539AF6}" type="presOf" srcId="{253FD9A9-DE2B-49AF-938C-A231BFD38A19}" destId="{0ADCBEA1-0B3D-423F-9D68-C65611EB7BF9}" srcOrd="0" destOrd="0" presId="urn:microsoft.com/office/officeart/2005/8/layout/hierarchy3"/>
    <dgm:cxn modelId="{4442BF8C-7418-4DEC-AE38-F17A45F0BD36}" type="presOf" srcId="{8979B9D7-5A77-4003-8ACC-AEA4DB04AEDC}" destId="{6672355C-D22D-43D0-84FC-A1D20C999CC8}" srcOrd="0" destOrd="0" presId="urn:microsoft.com/office/officeart/2005/8/layout/hierarchy3"/>
    <dgm:cxn modelId="{34CF5501-39C6-4163-B814-1A69615D4313}" srcId="{253FD9A9-DE2B-49AF-938C-A231BFD38A19}" destId="{8979B9D7-5A77-4003-8ACC-AEA4DB04AEDC}" srcOrd="0" destOrd="0" parTransId="{5AED119F-665D-4F27-B36E-ABC23697A46C}" sibTransId="{630D5C35-5106-44E0-BBFF-8D1B85767242}"/>
    <dgm:cxn modelId="{8791D440-6258-49C6-A7C5-49ACEF4E8EEF}" srcId="{8979B9D7-5A77-4003-8ACC-AEA4DB04AEDC}" destId="{86EA49C6-AE12-4514-AA36-EF6B0435A5D0}" srcOrd="0" destOrd="0" parTransId="{9951BAFA-C235-4476-8417-BEB5BB65E721}" sibTransId="{C1780838-C08F-4E53-8ABF-DFD12D01F1B9}"/>
    <dgm:cxn modelId="{6BF68C4D-BCDE-4BD0-BA88-5217EE202480}" type="presParOf" srcId="{0ADCBEA1-0B3D-423F-9D68-C65611EB7BF9}" destId="{68208F74-C301-4485-895B-D24E6F356581}" srcOrd="0" destOrd="0" presId="urn:microsoft.com/office/officeart/2005/8/layout/hierarchy3"/>
    <dgm:cxn modelId="{6384CC69-C68F-4618-989D-1EAD66EA66CE}" type="presParOf" srcId="{68208F74-C301-4485-895B-D24E6F356581}" destId="{60BACC36-671F-44D5-B3B9-08C8A377F7EC}" srcOrd="0" destOrd="0" presId="urn:microsoft.com/office/officeart/2005/8/layout/hierarchy3"/>
    <dgm:cxn modelId="{D02EB0C9-46FA-417D-8154-381C5F65335F}" type="presParOf" srcId="{60BACC36-671F-44D5-B3B9-08C8A377F7EC}" destId="{6672355C-D22D-43D0-84FC-A1D20C999CC8}" srcOrd="0" destOrd="0" presId="urn:microsoft.com/office/officeart/2005/8/layout/hierarchy3"/>
    <dgm:cxn modelId="{DF152C69-7870-4A69-AD50-D57D394608E0}" type="presParOf" srcId="{60BACC36-671F-44D5-B3B9-08C8A377F7EC}" destId="{D8177158-A35B-42DB-89DA-E58E4C22CCBE}" srcOrd="1" destOrd="0" presId="urn:microsoft.com/office/officeart/2005/8/layout/hierarchy3"/>
    <dgm:cxn modelId="{2CBDF467-A180-4E57-BA0F-707D67510ECA}" type="presParOf" srcId="{68208F74-C301-4485-895B-D24E6F356581}" destId="{F638E2F4-FE64-453E-BC90-2075AF53341B}" srcOrd="1" destOrd="0" presId="urn:microsoft.com/office/officeart/2005/8/layout/hierarchy3"/>
    <dgm:cxn modelId="{BF4609B0-59DB-4EAB-A37B-0A3187520273}" type="presParOf" srcId="{F638E2F4-FE64-453E-BC90-2075AF53341B}" destId="{C03F8E1A-553F-4E5D-A52D-17068F7956E4}" srcOrd="0" destOrd="0" presId="urn:microsoft.com/office/officeart/2005/8/layout/hierarchy3"/>
    <dgm:cxn modelId="{15F024E6-9EF0-47B9-8F54-A6ACE98D37E4}" type="presParOf" srcId="{F638E2F4-FE64-453E-BC90-2075AF53341B}" destId="{4A844BC5-D81B-40F0-9145-B5A523FB9AF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0B1122-5E39-46E8-B860-F4E3B17EB7E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E4280883-132C-4CEC-9683-18F5A569CBF3}">
      <dgm:prSet phldrT="[Tekstas]"/>
      <dgm:spPr>
        <a:solidFill>
          <a:srgbClr val="27B4AE"/>
        </a:solidFill>
      </dgm:spPr>
      <dgm:t>
        <a:bodyPr/>
        <a:lstStyle/>
        <a:p>
          <a:r>
            <a:rPr lang="lt-LT" dirty="0">
              <a:effectLst/>
            </a:rPr>
            <a:t>Psichikos sveikatos stiprinimas, psichikos sveikatos raštingumo  didinimas ir psichikos sveikatos </a:t>
          </a:r>
          <a:r>
            <a:rPr lang="lt-LT" dirty="0" err="1">
              <a:effectLst/>
            </a:rPr>
            <a:t>stigmatizavimo</a:t>
          </a:r>
          <a:r>
            <a:rPr lang="lt-LT" dirty="0">
              <a:effectLst/>
            </a:rPr>
            <a:t> mažinimas</a:t>
          </a:r>
          <a:endParaRPr lang="lt-LT" dirty="0"/>
        </a:p>
      </dgm:t>
    </dgm:pt>
    <dgm:pt modelId="{49695D2D-6518-4C71-86AE-9D93CFE4A73D}" type="parTrans" cxnId="{F29DF4DD-BCED-450C-8259-2710C2C41F4E}">
      <dgm:prSet/>
      <dgm:spPr/>
      <dgm:t>
        <a:bodyPr/>
        <a:lstStyle/>
        <a:p>
          <a:endParaRPr lang="lt-LT"/>
        </a:p>
      </dgm:t>
    </dgm:pt>
    <dgm:pt modelId="{A445DAF1-40B2-46E4-A084-A0F152C881B6}" type="sibTrans" cxnId="{F29DF4DD-BCED-450C-8259-2710C2C41F4E}">
      <dgm:prSet/>
      <dgm:spPr/>
      <dgm:t>
        <a:bodyPr/>
        <a:lstStyle/>
        <a:p>
          <a:endParaRPr lang="lt-LT"/>
        </a:p>
      </dgm:t>
    </dgm:pt>
    <dgm:pt modelId="{860DE7A3-7FD9-44A2-9CFE-E22FB9054597}">
      <dgm:prSet phldrT="[Tekstas]"/>
      <dgm:spPr>
        <a:solidFill>
          <a:srgbClr val="1DABB0"/>
        </a:solidFill>
      </dgm:spPr>
      <dgm:t>
        <a:bodyPr/>
        <a:lstStyle/>
        <a:p>
          <a:r>
            <a:rPr lang="lt-LT" dirty="0">
              <a:effectLst/>
            </a:rPr>
            <a:t>Savižudybių prevencija</a:t>
          </a:r>
          <a:endParaRPr lang="lt-LT" dirty="0"/>
        </a:p>
      </dgm:t>
    </dgm:pt>
    <dgm:pt modelId="{93457179-AE89-4EAB-B18A-E84CE3538BFF}" type="parTrans" cxnId="{0F3D07EB-A65E-43C9-81D1-7D7B9CB985B4}">
      <dgm:prSet/>
      <dgm:spPr/>
      <dgm:t>
        <a:bodyPr/>
        <a:lstStyle/>
        <a:p>
          <a:endParaRPr lang="lt-LT"/>
        </a:p>
      </dgm:t>
    </dgm:pt>
    <dgm:pt modelId="{84BEC4A9-2DBF-4984-B33C-DF4F2DBCC470}" type="sibTrans" cxnId="{0F3D07EB-A65E-43C9-81D1-7D7B9CB985B4}">
      <dgm:prSet/>
      <dgm:spPr/>
      <dgm:t>
        <a:bodyPr/>
        <a:lstStyle/>
        <a:p>
          <a:endParaRPr lang="lt-LT"/>
        </a:p>
      </dgm:t>
    </dgm:pt>
    <dgm:pt modelId="{19F47C1A-B9D1-41A3-9A8A-5781D549B0F0}">
      <dgm:prSet phldrT="[Tekstas]"/>
      <dgm:spPr>
        <a:solidFill>
          <a:srgbClr val="27B4AE"/>
        </a:solidFill>
      </dgm:spPr>
      <dgm:t>
        <a:bodyPr/>
        <a:lstStyle/>
        <a:p>
          <a:r>
            <a:rPr lang="lt-LT" dirty="0">
              <a:effectLst/>
            </a:rPr>
            <a:t>Psichoaktyviųjų medžiagų vartojimo prevencija, ankstyvoji intervencija, pagalba ir žalos mažinimas</a:t>
          </a:r>
          <a:endParaRPr lang="lt-LT" dirty="0"/>
        </a:p>
      </dgm:t>
    </dgm:pt>
    <dgm:pt modelId="{012D138A-E9AA-4344-94D4-9E7C45179F65}" type="parTrans" cxnId="{AB8980DE-D690-4DBF-8B60-8486C05D8E5B}">
      <dgm:prSet/>
      <dgm:spPr/>
      <dgm:t>
        <a:bodyPr/>
        <a:lstStyle/>
        <a:p>
          <a:endParaRPr lang="lt-LT"/>
        </a:p>
      </dgm:t>
    </dgm:pt>
    <dgm:pt modelId="{0654A8ED-401E-4B83-B7C7-4D9498BE79A8}" type="sibTrans" cxnId="{AB8980DE-D690-4DBF-8B60-8486C05D8E5B}">
      <dgm:prSet/>
      <dgm:spPr/>
      <dgm:t>
        <a:bodyPr/>
        <a:lstStyle/>
        <a:p>
          <a:endParaRPr lang="lt-LT"/>
        </a:p>
      </dgm:t>
    </dgm:pt>
    <dgm:pt modelId="{B8EBF6D6-1CFD-4B12-9779-58492407DE46}">
      <dgm:prSet/>
      <dgm:spPr>
        <a:solidFill>
          <a:srgbClr val="1DABB0"/>
        </a:solidFill>
      </dgm:spPr>
      <dgm:t>
        <a:bodyPr/>
        <a:lstStyle/>
        <a:p>
          <a:r>
            <a:rPr lang="lt-LT" dirty="0">
              <a:effectLst/>
            </a:rPr>
            <a:t>Vaiko garantijos iniciatyvos įgyvendinimas</a:t>
          </a:r>
          <a:endParaRPr lang="lt-LT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2691B97E-420C-4360-A38E-00CC6B312032}" type="parTrans" cxnId="{EF33CB43-DFDE-4DA7-A5F1-31C81BCE56F9}">
      <dgm:prSet/>
      <dgm:spPr/>
      <dgm:t>
        <a:bodyPr/>
        <a:lstStyle/>
        <a:p>
          <a:endParaRPr lang="lt-LT"/>
        </a:p>
      </dgm:t>
    </dgm:pt>
    <dgm:pt modelId="{14B9F766-0492-47A7-9C4B-199083697FD8}" type="sibTrans" cxnId="{EF33CB43-DFDE-4DA7-A5F1-31C81BCE56F9}">
      <dgm:prSet/>
      <dgm:spPr/>
      <dgm:t>
        <a:bodyPr/>
        <a:lstStyle/>
        <a:p>
          <a:endParaRPr lang="lt-LT"/>
        </a:p>
      </dgm:t>
    </dgm:pt>
    <dgm:pt modelId="{F69968B4-25AF-4837-9F0B-1CA9032599E0}">
      <dgm:prSet phldrT="[Tekstas]" custT="1"/>
      <dgm:spPr>
        <a:solidFill>
          <a:srgbClr val="1A8FAE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lt-LT" sz="1600" b="0" i="1" dirty="0"/>
            <a:t>Stiprinti gyventojų psichikos sveikatą bei plėtoti psichoaktyviųjų medžiagų ir kitų priklausomybę sukeliančių veiksnių kontrolę ir prevenciją</a:t>
          </a:r>
        </a:p>
      </dgm:t>
    </dgm:pt>
    <dgm:pt modelId="{1D30BABE-E691-4315-8041-D38BE96BA0EF}" type="sibTrans" cxnId="{BF501868-57A0-4867-B5A1-24FFA147AD9B}">
      <dgm:prSet/>
      <dgm:spPr/>
      <dgm:t>
        <a:bodyPr/>
        <a:lstStyle/>
        <a:p>
          <a:endParaRPr lang="lt-LT"/>
        </a:p>
      </dgm:t>
    </dgm:pt>
    <dgm:pt modelId="{DE83FD40-5FDF-41D4-8145-8490D735839C}" type="parTrans" cxnId="{BF501868-57A0-4867-B5A1-24FFA147AD9B}">
      <dgm:prSet/>
      <dgm:spPr/>
      <dgm:t>
        <a:bodyPr/>
        <a:lstStyle/>
        <a:p>
          <a:endParaRPr lang="lt-LT"/>
        </a:p>
      </dgm:t>
    </dgm:pt>
    <dgm:pt modelId="{A3585948-C706-4811-B019-35BC5EC20D7C}" type="pres">
      <dgm:prSet presAssocID="{9B0B1122-5E39-46E8-B860-F4E3B17EB7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AF8E27CC-251E-453F-8459-F131589EA133}" type="pres">
      <dgm:prSet presAssocID="{F69968B4-25AF-4837-9F0B-1CA9032599E0}" presName="hierRoot1" presStyleCnt="0">
        <dgm:presLayoutVars>
          <dgm:hierBranch val="init"/>
        </dgm:presLayoutVars>
      </dgm:prSet>
      <dgm:spPr/>
    </dgm:pt>
    <dgm:pt modelId="{C742D959-FB5E-4E8B-99E8-F713469A146F}" type="pres">
      <dgm:prSet presAssocID="{F69968B4-25AF-4837-9F0B-1CA9032599E0}" presName="rootComposite1" presStyleCnt="0"/>
      <dgm:spPr/>
    </dgm:pt>
    <dgm:pt modelId="{38D0D6AB-0A1F-432B-8004-1354836966BD}" type="pres">
      <dgm:prSet presAssocID="{F69968B4-25AF-4837-9F0B-1CA9032599E0}" presName="rootText1" presStyleLbl="node0" presStyleIdx="0" presStyleCnt="1" custScaleX="184238" custScaleY="118338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C980C305-3C18-4349-A1AF-4AD85B2FA8DF}" type="pres">
      <dgm:prSet presAssocID="{F69968B4-25AF-4837-9F0B-1CA9032599E0}" presName="rootConnector1" presStyleLbl="node1" presStyleIdx="0" presStyleCnt="0"/>
      <dgm:spPr/>
      <dgm:t>
        <a:bodyPr/>
        <a:lstStyle/>
        <a:p>
          <a:endParaRPr lang="lt-LT"/>
        </a:p>
      </dgm:t>
    </dgm:pt>
    <dgm:pt modelId="{33D693C2-F1BC-4674-85CD-44D9C553F420}" type="pres">
      <dgm:prSet presAssocID="{F69968B4-25AF-4837-9F0B-1CA9032599E0}" presName="hierChild2" presStyleCnt="0"/>
      <dgm:spPr/>
    </dgm:pt>
    <dgm:pt modelId="{DBB1C783-1FF9-413F-9CEC-00DDA95267E6}" type="pres">
      <dgm:prSet presAssocID="{49695D2D-6518-4C71-86AE-9D93CFE4A73D}" presName="Name37" presStyleLbl="parChTrans1D2" presStyleIdx="0" presStyleCnt="4"/>
      <dgm:spPr/>
      <dgm:t>
        <a:bodyPr/>
        <a:lstStyle/>
        <a:p>
          <a:endParaRPr lang="lt-LT"/>
        </a:p>
      </dgm:t>
    </dgm:pt>
    <dgm:pt modelId="{284B5D35-9F4E-444C-8FAB-64F611C24260}" type="pres">
      <dgm:prSet presAssocID="{E4280883-132C-4CEC-9683-18F5A569CBF3}" presName="hierRoot2" presStyleCnt="0">
        <dgm:presLayoutVars>
          <dgm:hierBranch val="init"/>
        </dgm:presLayoutVars>
      </dgm:prSet>
      <dgm:spPr/>
    </dgm:pt>
    <dgm:pt modelId="{5BD47067-6A7C-4C8B-889C-FE9AC7642B01}" type="pres">
      <dgm:prSet presAssocID="{E4280883-132C-4CEC-9683-18F5A569CBF3}" presName="rootComposite" presStyleCnt="0"/>
      <dgm:spPr/>
    </dgm:pt>
    <dgm:pt modelId="{686A4485-237E-442E-AD44-F0E953944F75}" type="pres">
      <dgm:prSet presAssocID="{E4280883-132C-4CEC-9683-18F5A569CBF3}" presName="rootText" presStyleLbl="node2" presStyleIdx="0" presStyleCnt="4" custScaleX="110195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2904C6FF-E13A-46AB-AF9A-60E4E7B2D5B6}" type="pres">
      <dgm:prSet presAssocID="{E4280883-132C-4CEC-9683-18F5A569CBF3}" presName="rootConnector" presStyleLbl="node2" presStyleIdx="0" presStyleCnt="4"/>
      <dgm:spPr/>
      <dgm:t>
        <a:bodyPr/>
        <a:lstStyle/>
        <a:p>
          <a:endParaRPr lang="lt-LT"/>
        </a:p>
      </dgm:t>
    </dgm:pt>
    <dgm:pt modelId="{A0273200-968F-44E7-83CF-4EE6A75BC6BA}" type="pres">
      <dgm:prSet presAssocID="{E4280883-132C-4CEC-9683-18F5A569CBF3}" presName="hierChild4" presStyleCnt="0"/>
      <dgm:spPr/>
    </dgm:pt>
    <dgm:pt modelId="{A7D66A94-6AED-4DD7-9538-E484B8F82136}" type="pres">
      <dgm:prSet presAssocID="{E4280883-132C-4CEC-9683-18F5A569CBF3}" presName="hierChild5" presStyleCnt="0"/>
      <dgm:spPr/>
    </dgm:pt>
    <dgm:pt modelId="{265792FA-A0DE-4E56-8935-BBFFA927D206}" type="pres">
      <dgm:prSet presAssocID="{93457179-AE89-4EAB-B18A-E84CE3538BFF}" presName="Name37" presStyleLbl="parChTrans1D2" presStyleIdx="1" presStyleCnt="4"/>
      <dgm:spPr/>
      <dgm:t>
        <a:bodyPr/>
        <a:lstStyle/>
        <a:p>
          <a:endParaRPr lang="lt-LT"/>
        </a:p>
      </dgm:t>
    </dgm:pt>
    <dgm:pt modelId="{23B8ADA1-23D8-427B-B307-29714AB91746}" type="pres">
      <dgm:prSet presAssocID="{860DE7A3-7FD9-44A2-9CFE-E22FB9054597}" presName="hierRoot2" presStyleCnt="0">
        <dgm:presLayoutVars>
          <dgm:hierBranch val="init"/>
        </dgm:presLayoutVars>
      </dgm:prSet>
      <dgm:spPr/>
    </dgm:pt>
    <dgm:pt modelId="{85DF27B7-49D6-4C1F-9614-B81FD97706A8}" type="pres">
      <dgm:prSet presAssocID="{860DE7A3-7FD9-44A2-9CFE-E22FB9054597}" presName="rootComposite" presStyleCnt="0"/>
      <dgm:spPr/>
    </dgm:pt>
    <dgm:pt modelId="{42E1F44E-871B-460E-B102-010630DA9074}" type="pres">
      <dgm:prSet presAssocID="{860DE7A3-7FD9-44A2-9CFE-E22FB905459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88F203F1-C68F-4BBB-B35E-9E6364076A9D}" type="pres">
      <dgm:prSet presAssocID="{860DE7A3-7FD9-44A2-9CFE-E22FB9054597}" presName="rootConnector" presStyleLbl="node2" presStyleIdx="1" presStyleCnt="4"/>
      <dgm:spPr/>
      <dgm:t>
        <a:bodyPr/>
        <a:lstStyle/>
        <a:p>
          <a:endParaRPr lang="lt-LT"/>
        </a:p>
      </dgm:t>
    </dgm:pt>
    <dgm:pt modelId="{D12DDBC8-00B1-4FC5-801D-0A31E30ADCF8}" type="pres">
      <dgm:prSet presAssocID="{860DE7A3-7FD9-44A2-9CFE-E22FB9054597}" presName="hierChild4" presStyleCnt="0"/>
      <dgm:spPr/>
    </dgm:pt>
    <dgm:pt modelId="{5E28084B-4AF0-4EB4-B26E-EE4A71EDD828}" type="pres">
      <dgm:prSet presAssocID="{860DE7A3-7FD9-44A2-9CFE-E22FB9054597}" presName="hierChild5" presStyleCnt="0"/>
      <dgm:spPr/>
    </dgm:pt>
    <dgm:pt modelId="{48E9147F-37E9-47D3-B37E-A47A8A5AA984}" type="pres">
      <dgm:prSet presAssocID="{012D138A-E9AA-4344-94D4-9E7C45179F65}" presName="Name37" presStyleLbl="parChTrans1D2" presStyleIdx="2" presStyleCnt="4"/>
      <dgm:spPr/>
      <dgm:t>
        <a:bodyPr/>
        <a:lstStyle/>
        <a:p>
          <a:endParaRPr lang="lt-LT"/>
        </a:p>
      </dgm:t>
    </dgm:pt>
    <dgm:pt modelId="{0043AEE8-CB11-48EF-9A4C-18F02AC067B6}" type="pres">
      <dgm:prSet presAssocID="{19F47C1A-B9D1-41A3-9A8A-5781D549B0F0}" presName="hierRoot2" presStyleCnt="0">
        <dgm:presLayoutVars>
          <dgm:hierBranch val="init"/>
        </dgm:presLayoutVars>
      </dgm:prSet>
      <dgm:spPr/>
    </dgm:pt>
    <dgm:pt modelId="{3B777ECB-45FF-45A7-AD15-0CDFE4440D6B}" type="pres">
      <dgm:prSet presAssocID="{19F47C1A-B9D1-41A3-9A8A-5781D549B0F0}" presName="rootComposite" presStyleCnt="0"/>
      <dgm:spPr/>
    </dgm:pt>
    <dgm:pt modelId="{CB8E0370-DEFD-4B1B-A7A7-B39DE9361245}" type="pres">
      <dgm:prSet presAssocID="{19F47C1A-B9D1-41A3-9A8A-5781D549B0F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2A1D6256-9363-4524-82FD-0D204B2359F4}" type="pres">
      <dgm:prSet presAssocID="{19F47C1A-B9D1-41A3-9A8A-5781D549B0F0}" presName="rootConnector" presStyleLbl="node2" presStyleIdx="2" presStyleCnt="4"/>
      <dgm:spPr/>
      <dgm:t>
        <a:bodyPr/>
        <a:lstStyle/>
        <a:p>
          <a:endParaRPr lang="lt-LT"/>
        </a:p>
      </dgm:t>
    </dgm:pt>
    <dgm:pt modelId="{9F4BE5FD-A7CF-4745-B3AD-95D4CC24C212}" type="pres">
      <dgm:prSet presAssocID="{19F47C1A-B9D1-41A3-9A8A-5781D549B0F0}" presName="hierChild4" presStyleCnt="0"/>
      <dgm:spPr/>
    </dgm:pt>
    <dgm:pt modelId="{D228CA6F-FFB5-4BA2-92B0-CCF0DD34A852}" type="pres">
      <dgm:prSet presAssocID="{19F47C1A-B9D1-41A3-9A8A-5781D549B0F0}" presName="hierChild5" presStyleCnt="0"/>
      <dgm:spPr/>
    </dgm:pt>
    <dgm:pt modelId="{817B87D3-B443-45FB-BD09-27BD45BB9C9C}" type="pres">
      <dgm:prSet presAssocID="{2691B97E-420C-4360-A38E-00CC6B312032}" presName="Name37" presStyleLbl="parChTrans1D2" presStyleIdx="3" presStyleCnt="4"/>
      <dgm:spPr/>
      <dgm:t>
        <a:bodyPr/>
        <a:lstStyle/>
        <a:p>
          <a:endParaRPr lang="lt-LT"/>
        </a:p>
      </dgm:t>
    </dgm:pt>
    <dgm:pt modelId="{9F7EC7FB-3DC3-4C9D-9E8E-0800D3E72817}" type="pres">
      <dgm:prSet presAssocID="{B8EBF6D6-1CFD-4B12-9779-58492407DE46}" presName="hierRoot2" presStyleCnt="0">
        <dgm:presLayoutVars>
          <dgm:hierBranch val="init"/>
        </dgm:presLayoutVars>
      </dgm:prSet>
      <dgm:spPr/>
    </dgm:pt>
    <dgm:pt modelId="{05573E68-389C-4508-BFB0-1382DDE3727A}" type="pres">
      <dgm:prSet presAssocID="{B8EBF6D6-1CFD-4B12-9779-58492407DE46}" presName="rootComposite" presStyleCnt="0"/>
      <dgm:spPr/>
    </dgm:pt>
    <dgm:pt modelId="{91CC80DE-AE72-43B8-AA08-2E54F8B61AAB}" type="pres">
      <dgm:prSet presAssocID="{B8EBF6D6-1CFD-4B12-9779-58492407DE46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49C0FBBC-6324-4ECA-B905-85F674BCD82F}" type="pres">
      <dgm:prSet presAssocID="{B8EBF6D6-1CFD-4B12-9779-58492407DE46}" presName="rootConnector" presStyleLbl="node2" presStyleIdx="3" presStyleCnt="4"/>
      <dgm:spPr/>
      <dgm:t>
        <a:bodyPr/>
        <a:lstStyle/>
        <a:p>
          <a:endParaRPr lang="lt-LT"/>
        </a:p>
      </dgm:t>
    </dgm:pt>
    <dgm:pt modelId="{94C8012D-F40D-4749-B03C-98ED948C9530}" type="pres">
      <dgm:prSet presAssocID="{B8EBF6D6-1CFD-4B12-9779-58492407DE46}" presName="hierChild4" presStyleCnt="0"/>
      <dgm:spPr/>
    </dgm:pt>
    <dgm:pt modelId="{FAF9FBEB-C9ED-498D-98A7-8EBFFC9CA8B5}" type="pres">
      <dgm:prSet presAssocID="{B8EBF6D6-1CFD-4B12-9779-58492407DE46}" presName="hierChild5" presStyleCnt="0"/>
      <dgm:spPr/>
    </dgm:pt>
    <dgm:pt modelId="{F8B731D0-ECE3-44BE-B543-2C6DE8D6676A}" type="pres">
      <dgm:prSet presAssocID="{F69968B4-25AF-4837-9F0B-1CA9032599E0}" presName="hierChild3" presStyleCnt="0"/>
      <dgm:spPr/>
    </dgm:pt>
  </dgm:ptLst>
  <dgm:cxnLst>
    <dgm:cxn modelId="{2CA0EABA-AB7E-4B7F-8C1C-25D7BA6F15F1}" type="presOf" srcId="{B8EBF6D6-1CFD-4B12-9779-58492407DE46}" destId="{49C0FBBC-6324-4ECA-B905-85F674BCD82F}" srcOrd="1" destOrd="0" presId="urn:microsoft.com/office/officeart/2005/8/layout/orgChart1"/>
    <dgm:cxn modelId="{02FA04AD-8974-466C-8337-6F89D8ACA683}" type="presOf" srcId="{B8EBF6D6-1CFD-4B12-9779-58492407DE46}" destId="{91CC80DE-AE72-43B8-AA08-2E54F8B61AAB}" srcOrd="0" destOrd="0" presId="urn:microsoft.com/office/officeart/2005/8/layout/orgChart1"/>
    <dgm:cxn modelId="{AB8980DE-D690-4DBF-8B60-8486C05D8E5B}" srcId="{F69968B4-25AF-4837-9F0B-1CA9032599E0}" destId="{19F47C1A-B9D1-41A3-9A8A-5781D549B0F0}" srcOrd="2" destOrd="0" parTransId="{012D138A-E9AA-4344-94D4-9E7C45179F65}" sibTransId="{0654A8ED-401E-4B83-B7C7-4D9498BE79A8}"/>
    <dgm:cxn modelId="{F29DF4DD-BCED-450C-8259-2710C2C41F4E}" srcId="{F69968B4-25AF-4837-9F0B-1CA9032599E0}" destId="{E4280883-132C-4CEC-9683-18F5A569CBF3}" srcOrd="0" destOrd="0" parTransId="{49695D2D-6518-4C71-86AE-9D93CFE4A73D}" sibTransId="{A445DAF1-40B2-46E4-A084-A0F152C881B6}"/>
    <dgm:cxn modelId="{8B27DC80-C466-48A6-80C2-36624BDDDBB9}" type="presOf" srcId="{012D138A-E9AA-4344-94D4-9E7C45179F65}" destId="{48E9147F-37E9-47D3-B37E-A47A8A5AA984}" srcOrd="0" destOrd="0" presId="urn:microsoft.com/office/officeart/2005/8/layout/orgChart1"/>
    <dgm:cxn modelId="{E0BF6DE2-3110-4195-9760-02308578109D}" type="presOf" srcId="{E4280883-132C-4CEC-9683-18F5A569CBF3}" destId="{2904C6FF-E13A-46AB-AF9A-60E4E7B2D5B6}" srcOrd="1" destOrd="0" presId="urn:microsoft.com/office/officeart/2005/8/layout/orgChart1"/>
    <dgm:cxn modelId="{69420CAD-29E0-4A1C-9DFC-674F4A9AB725}" type="presOf" srcId="{93457179-AE89-4EAB-B18A-E84CE3538BFF}" destId="{265792FA-A0DE-4E56-8935-BBFFA927D206}" srcOrd="0" destOrd="0" presId="urn:microsoft.com/office/officeart/2005/8/layout/orgChart1"/>
    <dgm:cxn modelId="{EF33CB43-DFDE-4DA7-A5F1-31C81BCE56F9}" srcId="{F69968B4-25AF-4837-9F0B-1CA9032599E0}" destId="{B8EBF6D6-1CFD-4B12-9779-58492407DE46}" srcOrd="3" destOrd="0" parTransId="{2691B97E-420C-4360-A38E-00CC6B312032}" sibTransId="{14B9F766-0492-47A7-9C4B-199083697FD8}"/>
    <dgm:cxn modelId="{0F3D07EB-A65E-43C9-81D1-7D7B9CB985B4}" srcId="{F69968B4-25AF-4837-9F0B-1CA9032599E0}" destId="{860DE7A3-7FD9-44A2-9CFE-E22FB9054597}" srcOrd="1" destOrd="0" parTransId="{93457179-AE89-4EAB-B18A-E84CE3538BFF}" sibTransId="{84BEC4A9-2DBF-4984-B33C-DF4F2DBCC470}"/>
    <dgm:cxn modelId="{664B9031-AF64-4B73-9F1C-127AF4D8B0F4}" type="presOf" srcId="{2691B97E-420C-4360-A38E-00CC6B312032}" destId="{817B87D3-B443-45FB-BD09-27BD45BB9C9C}" srcOrd="0" destOrd="0" presId="urn:microsoft.com/office/officeart/2005/8/layout/orgChart1"/>
    <dgm:cxn modelId="{BF501868-57A0-4867-B5A1-24FFA147AD9B}" srcId="{9B0B1122-5E39-46E8-B860-F4E3B17EB7EE}" destId="{F69968B4-25AF-4837-9F0B-1CA9032599E0}" srcOrd="0" destOrd="0" parTransId="{DE83FD40-5FDF-41D4-8145-8490D735839C}" sibTransId="{1D30BABE-E691-4315-8041-D38BE96BA0EF}"/>
    <dgm:cxn modelId="{EE7580BE-4FF8-4A0F-B07B-47500459CF00}" type="presOf" srcId="{F69968B4-25AF-4837-9F0B-1CA9032599E0}" destId="{38D0D6AB-0A1F-432B-8004-1354836966BD}" srcOrd="0" destOrd="0" presId="urn:microsoft.com/office/officeart/2005/8/layout/orgChart1"/>
    <dgm:cxn modelId="{DE9D96C4-62BF-4720-869B-49111A39544C}" type="presOf" srcId="{E4280883-132C-4CEC-9683-18F5A569CBF3}" destId="{686A4485-237E-442E-AD44-F0E953944F75}" srcOrd="0" destOrd="0" presId="urn:microsoft.com/office/officeart/2005/8/layout/orgChart1"/>
    <dgm:cxn modelId="{12E259F6-07F2-45DC-8B1E-0FCC141F03B0}" type="presOf" srcId="{9B0B1122-5E39-46E8-B860-F4E3B17EB7EE}" destId="{A3585948-C706-4811-B019-35BC5EC20D7C}" srcOrd="0" destOrd="0" presId="urn:microsoft.com/office/officeart/2005/8/layout/orgChart1"/>
    <dgm:cxn modelId="{E2E40DB8-6579-49E4-A603-CC28C2D190D6}" type="presOf" srcId="{860DE7A3-7FD9-44A2-9CFE-E22FB9054597}" destId="{88F203F1-C68F-4BBB-B35E-9E6364076A9D}" srcOrd="1" destOrd="0" presId="urn:microsoft.com/office/officeart/2005/8/layout/orgChart1"/>
    <dgm:cxn modelId="{6EAABD17-A0F2-44E5-B9EE-2759D5D831D8}" type="presOf" srcId="{49695D2D-6518-4C71-86AE-9D93CFE4A73D}" destId="{DBB1C783-1FF9-413F-9CEC-00DDA95267E6}" srcOrd="0" destOrd="0" presId="urn:microsoft.com/office/officeart/2005/8/layout/orgChart1"/>
    <dgm:cxn modelId="{193B9342-217F-4FD2-AB84-245144BF8F12}" type="presOf" srcId="{19F47C1A-B9D1-41A3-9A8A-5781D549B0F0}" destId="{2A1D6256-9363-4524-82FD-0D204B2359F4}" srcOrd="1" destOrd="0" presId="urn:microsoft.com/office/officeart/2005/8/layout/orgChart1"/>
    <dgm:cxn modelId="{74EFA4C4-56FA-4833-B569-C6F12B87D592}" type="presOf" srcId="{F69968B4-25AF-4837-9F0B-1CA9032599E0}" destId="{C980C305-3C18-4349-A1AF-4AD85B2FA8DF}" srcOrd="1" destOrd="0" presId="urn:microsoft.com/office/officeart/2005/8/layout/orgChart1"/>
    <dgm:cxn modelId="{736C9A55-FAC5-4D6E-BB77-DD8038600590}" type="presOf" srcId="{860DE7A3-7FD9-44A2-9CFE-E22FB9054597}" destId="{42E1F44E-871B-460E-B102-010630DA9074}" srcOrd="0" destOrd="0" presId="urn:microsoft.com/office/officeart/2005/8/layout/orgChart1"/>
    <dgm:cxn modelId="{B05C7521-E704-4E64-92B8-3D633CA8B0F1}" type="presOf" srcId="{19F47C1A-B9D1-41A3-9A8A-5781D549B0F0}" destId="{CB8E0370-DEFD-4B1B-A7A7-B39DE9361245}" srcOrd="0" destOrd="0" presId="urn:microsoft.com/office/officeart/2005/8/layout/orgChart1"/>
    <dgm:cxn modelId="{7AA4DBD3-A361-4D02-A42E-EAFFFD9692B7}" type="presParOf" srcId="{A3585948-C706-4811-B019-35BC5EC20D7C}" destId="{AF8E27CC-251E-453F-8459-F131589EA133}" srcOrd="0" destOrd="0" presId="urn:microsoft.com/office/officeart/2005/8/layout/orgChart1"/>
    <dgm:cxn modelId="{76CD253A-BC50-4CBF-8D76-6693EE8B6294}" type="presParOf" srcId="{AF8E27CC-251E-453F-8459-F131589EA133}" destId="{C742D959-FB5E-4E8B-99E8-F713469A146F}" srcOrd="0" destOrd="0" presId="urn:microsoft.com/office/officeart/2005/8/layout/orgChart1"/>
    <dgm:cxn modelId="{EA715004-4376-4F40-822D-59041544BDEC}" type="presParOf" srcId="{C742D959-FB5E-4E8B-99E8-F713469A146F}" destId="{38D0D6AB-0A1F-432B-8004-1354836966BD}" srcOrd="0" destOrd="0" presId="urn:microsoft.com/office/officeart/2005/8/layout/orgChart1"/>
    <dgm:cxn modelId="{E3B42242-D997-43DE-92F2-1FE4283369D1}" type="presParOf" srcId="{C742D959-FB5E-4E8B-99E8-F713469A146F}" destId="{C980C305-3C18-4349-A1AF-4AD85B2FA8DF}" srcOrd="1" destOrd="0" presId="urn:microsoft.com/office/officeart/2005/8/layout/orgChart1"/>
    <dgm:cxn modelId="{9AB59BFB-E7BC-4D42-98C0-AEBC39CAA9B5}" type="presParOf" srcId="{AF8E27CC-251E-453F-8459-F131589EA133}" destId="{33D693C2-F1BC-4674-85CD-44D9C553F420}" srcOrd="1" destOrd="0" presId="urn:microsoft.com/office/officeart/2005/8/layout/orgChart1"/>
    <dgm:cxn modelId="{FBDBE86B-F54A-4220-B81F-286D26AD43D6}" type="presParOf" srcId="{33D693C2-F1BC-4674-85CD-44D9C553F420}" destId="{DBB1C783-1FF9-413F-9CEC-00DDA95267E6}" srcOrd="0" destOrd="0" presId="urn:microsoft.com/office/officeart/2005/8/layout/orgChart1"/>
    <dgm:cxn modelId="{57C8982A-4293-4736-99D1-A4340F53EE0D}" type="presParOf" srcId="{33D693C2-F1BC-4674-85CD-44D9C553F420}" destId="{284B5D35-9F4E-444C-8FAB-64F611C24260}" srcOrd="1" destOrd="0" presId="urn:microsoft.com/office/officeart/2005/8/layout/orgChart1"/>
    <dgm:cxn modelId="{D3F26C6C-A236-4E27-9E02-C0F3E45602ED}" type="presParOf" srcId="{284B5D35-9F4E-444C-8FAB-64F611C24260}" destId="{5BD47067-6A7C-4C8B-889C-FE9AC7642B01}" srcOrd="0" destOrd="0" presId="urn:microsoft.com/office/officeart/2005/8/layout/orgChart1"/>
    <dgm:cxn modelId="{C4AB978A-64A7-4F5C-B09E-1860485FE380}" type="presParOf" srcId="{5BD47067-6A7C-4C8B-889C-FE9AC7642B01}" destId="{686A4485-237E-442E-AD44-F0E953944F75}" srcOrd="0" destOrd="0" presId="urn:microsoft.com/office/officeart/2005/8/layout/orgChart1"/>
    <dgm:cxn modelId="{E3971BDF-241D-405B-8221-4616255CA9A2}" type="presParOf" srcId="{5BD47067-6A7C-4C8B-889C-FE9AC7642B01}" destId="{2904C6FF-E13A-46AB-AF9A-60E4E7B2D5B6}" srcOrd="1" destOrd="0" presId="urn:microsoft.com/office/officeart/2005/8/layout/orgChart1"/>
    <dgm:cxn modelId="{222B068C-13F8-4EE7-99A9-F8BE726D49A6}" type="presParOf" srcId="{284B5D35-9F4E-444C-8FAB-64F611C24260}" destId="{A0273200-968F-44E7-83CF-4EE6A75BC6BA}" srcOrd="1" destOrd="0" presId="urn:microsoft.com/office/officeart/2005/8/layout/orgChart1"/>
    <dgm:cxn modelId="{4258EDC2-F6D8-4554-B4E2-7A93DAF7B992}" type="presParOf" srcId="{284B5D35-9F4E-444C-8FAB-64F611C24260}" destId="{A7D66A94-6AED-4DD7-9538-E484B8F82136}" srcOrd="2" destOrd="0" presId="urn:microsoft.com/office/officeart/2005/8/layout/orgChart1"/>
    <dgm:cxn modelId="{0C1C0514-2D8B-4DAB-A069-2840A99BC91D}" type="presParOf" srcId="{33D693C2-F1BC-4674-85CD-44D9C553F420}" destId="{265792FA-A0DE-4E56-8935-BBFFA927D206}" srcOrd="2" destOrd="0" presId="urn:microsoft.com/office/officeart/2005/8/layout/orgChart1"/>
    <dgm:cxn modelId="{D447A48A-E5F8-4C42-B5F6-7C8077F2371B}" type="presParOf" srcId="{33D693C2-F1BC-4674-85CD-44D9C553F420}" destId="{23B8ADA1-23D8-427B-B307-29714AB91746}" srcOrd="3" destOrd="0" presId="urn:microsoft.com/office/officeart/2005/8/layout/orgChart1"/>
    <dgm:cxn modelId="{BF21A6DC-6717-439E-9B05-63AB8C657334}" type="presParOf" srcId="{23B8ADA1-23D8-427B-B307-29714AB91746}" destId="{85DF27B7-49D6-4C1F-9614-B81FD97706A8}" srcOrd="0" destOrd="0" presId="urn:microsoft.com/office/officeart/2005/8/layout/orgChart1"/>
    <dgm:cxn modelId="{BB78934F-5564-46D0-9DED-93474E1F7CE0}" type="presParOf" srcId="{85DF27B7-49D6-4C1F-9614-B81FD97706A8}" destId="{42E1F44E-871B-460E-B102-010630DA9074}" srcOrd="0" destOrd="0" presId="urn:microsoft.com/office/officeart/2005/8/layout/orgChart1"/>
    <dgm:cxn modelId="{3F4CA72F-4D9A-4C40-AC64-9A6CD8F557CC}" type="presParOf" srcId="{85DF27B7-49D6-4C1F-9614-B81FD97706A8}" destId="{88F203F1-C68F-4BBB-B35E-9E6364076A9D}" srcOrd="1" destOrd="0" presId="urn:microsoft.com/office/officeart/2005/8/layout/orgChart1"/>
    <dgm:cxn modelId="{6A531F62-1BDD-43A8-A56E-C043D6579ECC}" type="presParOf" srcId="{23B8ADA1-23D8-427B-B307-29714AB91746}" destId="{D12DDBC8-00B1-4FC5-801D-0A31E30ADCF8}" srcOrd="1" destOrd="0" presId="urn:microsoft.com/office/officeart/2005/8/layout/orgChart1"/>
    <dgm:cxn modelId="{3BE25AF6-AC84-4DE4-BCF1-6421AFB600A5}" type="presParOf" srcId="{23B8ADA1-23D8-427B-B307-29714AB91746}" destId="{5E28084B-4AF0-4EB4-B26E-EE4A71EDD828}" srcOrd="2" destOrd="0" presId="urn:microsoft.com/office/officeart/2005/8/layout/orgChart1"/>
    <dgm:cxn modelId="{DE9597F6-BA5D-4DEC-B22F-56507BD784CA}" type="presParOf" srcId="{33D693C2-F1BC-4674-85CD-44D9C553F420}" destId="{48E9147F-37E9-47D3-B37E-A47A8A5AA984}" srcOrd="4" destOrd="0" presId="urn:microsoft.com/office/officeart/2005/8/layout/orgChart1"/>
    <dgm:cxn modelId="{29BE4368-1EE1-4E19-A66E-1BCD5712381B}" type="presParOf" srcId="{33D693C2-F1BC-4674-85CD-44D9C553F420}" destId="{0043AEE8-CB11-48EF-9A4C-18F02AC067B6}" srcOrd="5" destOrd="0" presId="urn:microsoft.com/office/officeart/2005/8/layout/orgChart1"/>
    <dgm:cxn modelId="{A3A43A04-C379-422C-A31E-79E4D7E6B84E}" type="presParOf" srcId="{0043AEE8-CB11-48EF-9A4C-18F02AC067B6}" destId="{3B777ECB-45FF-45A7-AD15-0CDFE4440D6B}" srcOrd="0" destOrd="0" presId="urn:microsoft.com/office/officeart/2005/8/layout/orgChart1"/>
    <dgm:cxn modelId="{C5FA8595-6A9D-475B-B3C1-7185D6A0260C}" type="presParOf" srcId="{3B777ECB-45FF-45A7-AD15-0CDFE4440D6B}" destId="{CB8E0370-DEFD-4B1B-A7A7-B39DE9361245}" srcOrd="0" destOrd="0" presId="urn:microsoft.com/office/officeart/2005/8/layout/orgChart1"/>
    <dgm:cxn modelId="{15800282-D2FD-48D7-ADD8-25495407A7D8}" type="presParOf" srcId="{3B777ECB-45FF-45A7-AD15-0CDFE4440D6B}" destId="{2A1D6256-9363-4524-82FD-0D204B2359F4}" srcOrd="1" destOrd="0" presId="urn:microsoft.com/office/officeart/2005/8/layout/orgChart1"/>
    <dgm:cxn modelId="{078F0F5F-1707-4B58-BA64-115C0C880FDE}" type="presParOf" srcId="{0043AEE8-CB11-48EF-9A4C-18F02AC067B6}" destId="{9F4BE5FD-A7CF-4745-B3AD-95D4CC24C212}" srcOrd="1" destOrd="0" presId="urn:microsoft.com/office/officeart/2005/8/layout/orgChart1"/>
    <dgm:cxn modelId="{461A8C96-18B2-489A-9689-A74E9B021994}" type="presParOf" srcId="{0043AEE8-CB11-48EF-9A4C-18F02AC067B6}" destId="{D228CA6F-FFB5-4BA2-92B0-CCF0DD34A852}" srcOrd="2" destOrd="0" presId="urn:microsoft.com/office/officeart/2005/8/layout/orgChart1"/>
    <dgm:cxn modelId="{79594DA9-49FB-4A76-8695-BC67483B334B}" type="presParOf" srcId="{33D693C2-F1BC-4674-85CD-44D9C553F420}" destId="{817B87D3-B443-45FB-BD09-27BD45BB9C9C}" srcOrd="6" destOrd="0" presId="urn:microsoft.com/office/officeart/2005/8/layout/orgChart1"/>
    <dgm:cxn modelId="{4698D130-C3EC-4998-B63F-E5EC0EDC1340}" type="presParOf" srcId="{33D693C2-F1BC-4674-85CD-44D9C553F420}" destId="{9F7EC7FB-3DC3-4C9D-9E8E-0800D3E72817}" srcOrd="7" destOrd="0" presId="urn:microsoft.com/office/officeart/2005/8/layout/orgChart1"/>
    <dgm:cxn modelId="{6BF02E1A-6C8B-4303-B8FC-C307F9663135}" type="presParOf" srcId="{9F7EC7FB-3DC3-4C9D-9E8E-0800D3E72817}" destId="{05573E68-389C-4508-BFB0-1382DDE3727A}" srcOrd="0" destOrd="0" presId="urn:microsoft.com/office/officeart/2005/8/layout/orgChart1"/>
    <dgm:cxn modelId="{A86D95DC-ADB6-43C4-B762-0002614EB5E8}" type="presParOf" srcId="{05573E68-389C-4508-BFB0-1382DDE3727A}" destId="{91CC80DE-AE72-43B8-AA08-2E54F8B61AAB}" srcOrd="0" destOrd="0" presId="urn:microsoft.com/office/officeart/2005/8/layout/orgChart1"/>
    <dgm:cxn modelId="{57EB092A-9DC0-4C93-A840-0F57E7B3820B}" type="presParOf" srcId="{05573E68-389C-4508-BFB0-1382DDE3727A}" destId="{49C0FBBC-6324-4ECA-B905-85F674BCD82F}" srcOrd="1" destOrd="0" presId="urn:microsoft.com/office/officeart/2005/8/layout/orgChart1"/>
    <dgm:cxn modelId="{04DD2243-898E-4ECD-AB7E-9290B99005CF}" type="presParOf" srcId="{9F7EC7FB-3DC3-4C9D-9E8E-0800D3E72817}" destId="{94C8012D-F40D-4749-B03C-98ED948C9530}" srcOrd="1" destOrd="0" presId="urn:microsoft.com/office/officeart/2005/8/layout/orgChart1"/>
    <dgm:cxn modelId="{0A011A19-AF3A-4150-8D3C-A7F7BC71F88D}" type="presParOf" srcId="{9F7EC7FB-3DC3-4C9D-9E8E-0800D3E72817}" destId="{FAF9FBEB-C9ED-498D-98A7-8EBFFC9CA8B5}" srcOrd="2" destOrd="0" presId="urn:microsoft.com/office/officeart/2005/8/layout/orgChart1"/>
    <dgm:cxn modelId="{8A44006D-76A4-48AC-8AD7-DECDAF53B803}" type="presParOf" srcId="{AF8E27CC-251E-453F-8459-F131589EA133}" destId="{F8B731D0-ECE3-44BE-B543-2C6DE8D667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2355C-D22D-43D0-84FC-A1D20C999CC8}">
      <dsp:nvSpPr>
        <dsp:cNvPr id="0" name=""/>
        <dsp:cNvSpPr/>
      </dsp:nvSpPr>
      <dsp:spPr>
        <a:xfrm>
          <a:off x="163881" y="0"/>
          <a:ext cx="11517158" cy="721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600" kern="1200" noProof="0" dirty="0">
              <a:latin typeface="+mj-lt"/>
              <a:cs typeface="Calibri" panose="020F0502020204030204" pitchFamily="34" charset="0"/>
            </a:rPr>
            <a:t>NP</a:t>
          </a:r>
          <a:r>
            <a:rPr lang="lt-LT" sz="2400" kern="1200" noProof="0" dirty="0">
              <a:latin typeface="+mj-lt"/>
              <a:cs typeface="Calibri" panose="020F0502020204030204" pitchFamily="34" charset="0"/>
            </a:rPr>
            <a:t>P 2 strateginis tikslas - d</a:t>
          </a:r>
          <a:r>
            <a:rPr lang="lt-LT" sz="2400" b="1" kern="1200" noProof="0" dirty="0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rPr>
            <a:t>idinti gyventojų socialinę gerovę ir </a:t>
          </a:r>
          <a:r>
            <a:rPr lang="lt-LT" sz="2400" b="1" kern="1200" noProof="0" dirty="0" err="1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rPr>
            <a:t>įtrauktį</a:t>
          </a:r>
          <a:r>
            <a:rPr lang="lt-LT" sz="2400" b="1" kern="1200" noProof="0" dirty="0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rPr>
            <a:t>, stiprinti sveikatą ir gerinti Lietuvos demografinę padėtį</a:t>
          </a:r>
          <a:endParaRPr lang="lt-LT" sz="2400" kern="1200" noProof="0" dirty="0">
            <a:latin typeface="+mj-lt"/>
            <a:cs typeface="Calibri" panose="020F0502020204030204" pitchFamily="34" charset="0"/>
          </a:endParaRPr>
        </a:p>
      </dsp:txBody>
      <dsp:txXfrm>
        <a:off x="185011" y="21130"/>
        <a:ext cx="11474898" cy="679180"/>
      </dsp:txXfrm>
    </dsp:sp>
    <dsp:sp modelId="{C03F8E1A-553F-4E5D-A52D-17068F7956E4}">
      <dsp:nvSpPr>
        <dsp:cNvPr id="0" name=""/>
        <dsp:cNvSpPr/>
      </dsp:nvSpPr>
      <dsp:spPr>
        <a:xfrm>
          <a:off x="1072343" y="721440"/>
          <a:ext cx="243253" cy="464046"/>
        </a:xfrm>
        <a:custGeom>
          <a:avLst/>
          <a:gdLst/>
          <a:ahLst/>
          <a:cxnLst/>
          <a:rect l="0" t="0" r="0" b="0"/>
          <a:pathLst>
            <a:path>
              <a:moveTo>
                <a:pt x="243253" y="0"/>
              </a:moveTo>
              <a:lnTo>
                <a:pt x="0" y="464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44BC5-D81B-40F0-9145-B5A523FB9AFC}">
      <dsp:nvSpPr>
        <dsp:cNvPr id="0" name=""/>
        <dsp:cNvSpPr/>
      </dsp:nvSpPr>
      <dsp:spPr>
        <a:xfrm>
          <a:off x="1072343" y="721563"/>
          <a:ext cx="9368900" cy="927848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b="1" kern="1200" dirty="0">
              <a:solidFill>
                <a:schemeClr val="accent1">
                  <a:lumMod val="75000"/>
                </a:schemeClr>
              </a:solidFill>
              <a:latin typeface="+mj-lt"/>
              <a:cs typeface="Calibri" panose="020F0502020204030204" pitchFamily="34" charset="0"/>
            </a:rPr>
            <a:t>NPP 2.10 uždavinys:</a:t>
          </a:r>
          <a:r>
            <a:rPr lang="en-US" sz="2000" b="1" kern="1200" dirty="0">
              <a:solidFill>
                <a:schemeClr val="accent1">
                  <a:lumMod val="75000"/>
                </a:schemeClr>
              </a:solidFill>
              <a:latin typeface="+mj-lt"/>
              <a:cs typeface="Calibri" panose="020F0502020204030204" pitchFamily="34" charset="0"/>
            </a:rPr>
            <a:t> </a:t>
          </a:r>
          <a:r>
            <a:rPr lang="lt-LT" sz="2000" b="1" kern="1200" dirty="0">
              <a:solidFill>
                <a:schemeClr val="accent1">
                  <a:lumMod val="50000"/>
                </a:schemeClr>
              </a:solidFill>
              <a:latin typeface="+mj-lt"/>
              <a:cs typeface="Calibri" panose="020F0502020204030204" pitchFamily="34" charset="0"/>
            </a:rPr>
            <a:t>Skatinti sveikatos išsaugojimo ir stiprinimo veiklas ir stiprinti psichologinį (emocinį) visuomenės atsparumą  </a:t>
          </a:r>
        </a:p>
      </dsp:txBody>
      <dsp:txXfrm>
        <a:off x="1099519" y="748739"/>
        <a:ext cx="9314548" cy="873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56631-6892-4B54-AC0C-7CD7F0A18BA4}" type="datetimeFigureOut">
              <a:rPr lang="lt-LT" smtClean="0"/>
              <a:t>2023-02-07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CDB5C-0F61-4D68-AC5B-910D8C21977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214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CDB5C-0F61-4D68-AC5B-910D8C219779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498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068B0-8A2F-4B5E-887A-AC7609894F0B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8290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12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B49F-3732-404F-AECB-4210DE06E783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836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Vietoj</a:t>
            </a:r>
            <a:r>
              <a:rPr lang="en-US" dirty="0"/>
              <a:t> 11 </a:t>
            </a:r>
            <a:r>
              <a:rPr lang="en-US" dirty="0" err="1"/>
              <a:t>skaidr</a:t>
            </a:r>
            <a:r>
              <a:rPr lang="lt-LT" dirty="0"/>
              <a:t>ės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CDB5C-0F61-4D68-AC5B-910D8C219779}" type="slidenum">
              <a:rPr lang="lt-LT" smtClean="0"/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7588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Vietoj 11 skaidrės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CDB5C-0F61-4D68-AC5B-910D8C219779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56295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CDB5C-0F61-4D68-AC5B-910D8C219779}" type="slidenum">
              <a:rPr lang="lt-LT" smtClean="0"/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6379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83889B39-47A2-F355-9017-3876CD58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DF5D-447C-4028-8CF8-499E195C1BAD}" type="datetimeFigureOut">
              <a:rPr lang="lt-LT"/>
              <a:pPr>
                <a:defRPr/>
              </a:pPr>
              <a:t>2023-02-07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CCB25357-D2D4-C6F8-1EDB-56D42774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183794A5-53E2-1EE5-EFE1-82272145C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C8E64-9445-4477-B173-2E0A392BE6F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1241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9F8AE892-E99E-9021-E8C5-B5D19984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2E99-CF78-41D5-AE17-EE7911D98443}" type="datetimeFigureOut">
              <a:rPr lang="lt-LT"/>
              <a:pPr>
                <a:defRPr/>
              </a:pPr>
              <a:t>2023-02-07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2D43E2B3-C684-D9CB-90B4-BAE5DDA8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93D505A7-EA1D-A8BB-25D7-FF12E28E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D0643-6663-43C5-8D88-009F9644F03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076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9E5E06D4-9234-6E76-0F7E-AE64DB89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0E46-B770-4A35-8F20-6F0729AF9970}" type="datetimeFigureOut">
              <a:rPr lang="lt-LT"/>
              <a:pPr>
                <a:defRPr/>
              </a:pPr>
              <a:t>2023-02-07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CE8446A0-2D7C-F6F5-CF39-6D4CAF8C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C42BCFD3-5EF5-ABCF-3BF1-132CD50D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DC057-DB2F-49E3-B26B-960121EDB66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4456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dt" idx="2"/>
          </p:nvPr>
        </p:nvSpPr>
        <p:spPr>
          <a:xfrm>
            <a:off x="615176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spcBef>
                <a:spcPts val="0"/>
              </a:spcBef>
              <a:buNone/>
              <a:defRPr sz="954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63615" marR="0" lvl="1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27231" marR="0" lvl="2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0846" marR="0" lvl="3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454461" marR="0" lvl="4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18076" marR="0" lvl="5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181692" marR="0" lvl="6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45307" marR="0" lvl="7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08922" marR="0" lvl="8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lt-LT"/>
              <a:t>2017 xxxxx xx d.</a:t>
            </a:r>
            <a:endParaRPr lang="it-IT" dirty="0"/>
          </a:p>
        </p:txBody>
      </p:sp>
      <p:sp>
        <p:nvSpPr>
          <p:cNvPr id="9" name="Shape 9"/>
          <p:cNvSpPr txBox="1">
            <a:spLocks noGrp="1"/>
          </p:cNvSpPr>
          <p:nvPr>
            <p:ph type="ftr" idx="3"/>
          </p:nvPr>
        </p:nvSpPr>
        <p:spPr>
          <a:xfrm>
            <a:off x="4038601" y="6356351"/>
            <a:ext cx="4114801" cy="3651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ctr" rtl="0">
              <a:spcBef>
                <a:spcPts val="0"/>
              </a:spcBef>
              <a:buNone/>
              <a:defRPr sz="954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63615" marR="0" lvl="1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27231" marR="0" lvl="2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0846" marR="0" lvl="3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454461" marR="0" lvl="4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18076" marR="0" lvl="5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181692" marR="0" lvl="6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45307" marR="0" lvl="7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08922" marR="0" lvl="8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lang="sk-SK"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4"/>
          </p:nvPr>
        </p:nvSpPr>
        <p:spPr>
          <a:xfrm>
            <a:off x="8822475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54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954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6"/>
          <p:cNvSpPr txBox="1">
            <a:spLocks noGrp="1"/>
          </p:cNvSpPr>
          <p:nvPr>
            <p:ph type="title"/>
          </p:nvPr>
        </p:nvSpPr>
        <p:spPr>
          <a:xfrm>
            <a:off x="613317" y="342825"/>
            <a:ext cx="10917042" cy="90363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499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84"/>
            </a:lvl2pPr>
            <a:lvl3pPr lvl="2" indent="0">
              <a:spcBef>
                <a:spcPts val="0"/>
              </a:spcBef>
              <a:buNone/>
              <a:defRPr sz="1484"/>
            </a:lvl3pPr>
            <a:lvl4pPr lvl="3" indent="0">
              <a:spcBef>
                <a:spcPts val="0"/>
              </a:spcBef>
              <a:buNone/>
              <a:defRPr sz="1484"/>
            </a:lvl4pPr>
            <a:lvl5pPr lvl="4" indent="0">
              <a:spcBef>
                <a:spcPts val="0"/>
              </a:spcBef>
              <a:buNone/>
              <a:defRPr sz="1484"/>
            </a:lvl5pPr>
            <a:lvl6pPr lvl="5" indent="0">
              <a:spcBef>
                <a:spcPts val="0"/>
              </a:spcBef>
              <a:buNone/>
              <a:defRPr sz="1484"/>
            </a:lvl6pPr>
            <a:lvl7pPr lvl="6" indent="0">
              <a:spcBef>
                <a:spcPts val="0"/>
              </a:spcBef>
              <a:buNone/>
              <a:defRPr sz="1484"/>
            </a:lvl7pPr>
            <a:lvl8pPr lvl="7" indent="0">
              <a:spcBef>
                <a:spcPts val="0"/>
              </a:spcBef>
              <a:buNone/>
              <a:defRPr sz="1484"/>
            </a:lvl8pPr>
            <a:lvl9pPr lvl="8" indent="0">
              <a:spcBef>
                <a:spcPts val="0"/>
              </a:spcBef>
              <a:buNone/>
              <a:defRPr sz="1484"/>
            </a:lvl9pPr>
          </a:lstStyle>
          <a:p>
            <a:endParaRPr dirty="0"/>
          </a:p>
        </p:txBody>
      </p:sp>
      <p:sp>
        <p:nvSpPr>
          <p:cNvPr id="13" name="Shape 7"/>
          <p:cNvSpPr txBox="1">
            <a:spLocks noGrp="1"/>
          </p:cNvSpPr>
          <p:nvPr>
            <p:ph idx="1"/>
          </p:nvPr>
        </p:nvSpPr>
        <p:spPr>
          <a:xfrm>
            <a:off x="613317" y="1672686"/>
            <a:ext cx="10917042" cy="4337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181808" marR="0" lvl="0" indent="-40402" algn="l" rtl="0">
              <a:lnSpc>
                <a:spcPct val="90000"/>
              </a:lnSpc>
              <a:spcBef>
                <a:spcPts val="795"/>
              </a:spcBef>
              <a:buClr>
                <a:schemeClr val="dk2"/>
              </a:buClr>
              <a:buSzPct val="100000"/>
              <a:buFont typeface="Arial"/>
              <a:buChar char="•"/>
              <a:defRPr sz="2227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45423" marR="0" lvl="1" indent="-60602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909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09038" marR="0" lvl="2" indent="-80803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5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72653" marR="0" lvl="3" indent="-90904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636269" marR="0" lvl="4" indent="-90904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999884" marR="0" lvl="5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363499" marR="0" lvl="6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27114" marR="0" lvl="7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90730" marR="0" lvl="8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3391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"/>
          <p:cNvSpPr txBox="1">
            <a:spLocks noGrp="1"/>
          </p:cNvSpPr>
          <p:nvPr>
            <p:ph type="dt" idx="2"/>
          </p:nvPr>
        </p:nvSpPr>
        <p:spPr>
          <a:xfrm>
            <a:off x="615176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spcBef>
                <a:spcPts val="0"/>
              </a:spcBef>
              <a:buNone/>
              <a:defRPr sz="954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63615" marR="0" lvl="1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27231" marR="0" lvl="2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0846" marR="0" lvl="3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454461" marR="0" lvl="4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18076" marR="0" lvl="5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181692" marR="0" lvl="6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45307" marR="0" lvl="7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08922" marR="0" lvl="8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lt-LT"/>
              <a:t>2017 xxxxx xx d.</a:t>
            </a:r>
            <a:endParaRPr lang="it-IT" dirty="0"/>
          </a:p>
        </p:txBody>
      </p:sp>
      <p:sp>
        <p:nvSpPr>
          <p:cNvPr id="14" name="Shape 9"/>
          <p:cNvSpPr txBox="1">
            <a:spLocks noGrp="1"/>
          </p:cNvSpPr>
          <p:nvPr>
            <p:ph type="ftr" idx="3"/>
          </p:nvPr>
        </p:nvSpPr>
        <p:spPr>
          <a:xfrm>
            <a:off x="4038601" y="6356351"/>
            <a:ext cx="4114801" cy="3651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ctr" rtl="0">
              <a:spcBef>
                <a:spcPts val="0"/>
              </a:spcBef>
              <a:buNone/>
              <a:defRPr sz="954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63615" marR="0" lvl="1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27231" marR="0" lvl="2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0846" marR="0" lvl="3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454461" marR="0" lvl="4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18076" marR="0" lvl="5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181692" marR="0" lvl="6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45307" marR="0" lvl="7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08922" marR="0" lvl="8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lang="sk-SK" dirty="0"/>
          </a:p>
        </p:txBody>
      </p:sp>
      <p:sp>
        <p:nvSpPr>
          <p:cNvPr id="15" name="Shape 10"/>
          <p:cNvSpPr txBox="1">
            <a:spLocks noGrp="1"/>
          </p:cNvSpPr>
          <p:nvPr>
            <p:ph type="sldNum" idx="4"/>
          </p:nvPr>
        </p:nvSpPr>
        <p:spPr>
          <a:xfrm>
            <a:off x="8822475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54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954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Shape 6"/>
          <p:cNvSpPr txBox="1">
            <a:spLocks noGrp="1"/>
          </p:cNvSpPr>
          <p:nvPr>
            <p:ph type="title"/>
          </p:nvPr>
        </p:nvSpPr>
        <p:spPr>
          <a:xfrm>
            <a:off x="613317" y="342825"/>
            <a:ext cx="10917042" cy="90363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499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84"/>
            </a:lvl2pPr>
            <a:lvl3pPr lvl="2" indent="0">
              <a:spcBef>
                <a:spcPts val="0"/>
              </a:spcBef>
              <a:buNone/>
              <a:defRPr sz="1484"/>
            </a:lvl3pPr>
            <a:lvl4pPr lvl="3" indent="0">
              <a:spcBef>
                <a:spcPts val="0"/>
              </a:spcBef>
              <a:buNone/>
              <a:defRPr sz="1484"/>
            </a:lvl4pPr>
            <a:lvl5pPr lvl="4" indent="0">
              <a:spcBef>
                <a:spcPts val="0"/>
              </a:spcBef>
              <a:buNone/>
              <a:defRPr sz="1484"/>
            </a:lvl5pPr>
            <a:lvl6pPr lvl="5" indent="0">
              <a:spcBef>
                <a:spcPts val="0"/>
              </a:spcBef>
              <a:buNone/>
              <a:defRPr sz="1484"/>
            </a:lvl6pPr>
            <a:lvl7pPr lvl="6" indent="0">
              <a:spcBef>
                <a:spcPts val="0"/>
              </a:spcBef>
              <a:buNone/>
              <a:defRPr sz="1484"/>
            </a:lvl7pPr>
            <a:lvl8pPr lvl="7" indent="0">
              <a:spcBef>
                <a:spcPts val="0"/>
              </a:spcBef>
              <a:buNone/>
              <a:defRPr sz="1484"/>
            </a:lvl8pPr>
            <a:lvl9pPr lvl="8" indent="0">
              <a:spcBef>
                <a:spcPts val="0"/>
              </a:spcBef>
              <a:buNone/>
              <a:defRPr sz="1484"/>
            </a:lvl9pPr>
          </a:lstStyle>
          <a:p>
            <a:endParaRPr dirty="0"/>
          </a:p>
        </p:txBody>
      </p:sp>
      <p:sp>
        <p:nvSpPr>
          <p:cNvPr id="18" name="Shape 7"/>
          <p:cNvSpPr txBox="1">
            <a:spLocks noGrp="1"/>
          </p:cNvSpPr>
          <p:nvPr>
            <p:ph idx="1"/>
          </p:nvPr>
        </p:nvSpPr>
        <p:spPr>
          <a:xfrm>
            <a:off x="613317" y="2386361"/>
            <a:ext cx="10917042" cy="3624146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181808" marR="0" lvl="0" indent="-40402" algn="l" rtl="0">
              <a:lnSpc>
                <a:spcPct val="90000"/>
              </a:lnSpc>
              <a:spcBef>
                <a:spcPts val="795"/>
              </a:spcBef>
              <a:buClr>
                <a:schemeClr val="dk2"/>
              </a:buClr>
              <a:buSzPct val="100000"/>
              <a:buFont typeface="Arial"/>
              <a:buChar char="•"/>
              <a:defRPr sz="2227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45423" marR="0" lvl="1" indent="-60602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909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09038" marR="0" lvl="2" indent="-80803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5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72653" marR="0" lvl="3" indent="-90904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636269" marR="0" lvl="4" indent="-90904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999884" marR="0" lvl="5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363499" marR="0" lvl="6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27114" marR="0" lvl="7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90730" marR="0" lvl="8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7" name="Shape 23"/>
          <p:cNvSpPr txBox="1">
            <a:spLocks noGrp="1"/>
          </p:cNvSpPr>
          <p:nvPr>
            <p:ph type="body" idx="10"/>
          </p:nvPr>
        </p:nvSpPr>
        <p:spPr>
          <a:xfrm>
            <a:off x="613316" y="1635513"/>
            <a:ext cx="10917046" cy="639337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 panose="020B0604020202020204" pitchFamily="34" charset="0"/>
              <a:buNone/>
              <a:defRPr sz="2227" b="1" i="0" u="none" strike="noStrike" cap="none" baseline="0">
                <a:solidFill>
                  <a:schemeClr val="bg1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45423" marR="0" lvl="1" indent="-60602" algn="l" rtl="0">
              <a:lnSpc>
                <a:spcPct val="90000"/>
              </a:lnSpc>
              <a:spcBef>
                <a:spcPts val="398"/>
              </a:spcBef>
              <a:buClr>
                <a:schemeClr val="lt1"/>
              </a:buClr>
              <a:buSzPct val="100000"/>
              <a:buFont typeface="Arial"/>
              <a:buChar char="•"/>
              <a:defRPr sz="190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09038" marR="0" lvl="2" indent="-80803" algn="l" rtl="0">
              <a:lnSpc>
                <a:spcPct val="90000"/>
              </a:lnSpc>
              <a:spcBef>
                <a:spcPts val="398"/>
              </a:spcBef>
              <a:buClr>
                <a:schemeClr val="lt1"/>
              </a:buClr>
              <a:buSzPct val="100000"/>
              <a:buFont typeface="Arial"/>
              <a:buChar char="•"/>
              <a:defRPr sz="1591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72653" marR="0" lvl="3" indent="-90904" algn="l" rtl="0">
              <a:lnSpc>
                <a:spcPct val="90000"/>
              </a:lnSpc>
              <a:spcBef>
                <a:spcPts val="398"/>
              </a:spcBef>
              <a:buClr>
                <a:schemeClr val="lt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636269" marR="0" lvl="4" indent="-90904" algn="l" rtl="0">
              <a:lnSpc>
                <a:spcPct val="90000"/>
              </a:lnSpc>
              <a:spcBef>
                <a:spcPts val="398"/>
              </a:spcBef>
              <a:buClr>
                <a:schemeClr val="lt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999884" marR="0" lvl="5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363499" marR="0" lvl="6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27114" marR="0" lvl="7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90730" marR="0" lvl="8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854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dt" idx="2"/>
          </p:nvPr>
        </p:nvSpPr>
        <p:spPr>
          <a:xfrm>
            <a:off x="615176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spcBef>
                <a:spcPts val="0"/>
              </a:spcBef>
              <a:buNone/>
              <a:defRPr sz="954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63615" marR="0" lvl="1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27231" marR="0" lvl="2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0846" marR="0" lvl="3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454461" marR="0" lvl="4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18076" marR="0" lvl="5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181692" marR="0" lvl="6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45307" marR="0" lvl="7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08922" marR="0" lvl="8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lt-LT"/>
              <a:t>2017 xxxxx xx d.</a:t>
            </a:r>
            <a:endParaRPr lang="it-IT" dirty="0"/>
          </a:p>
        </p:txBody>
      </p:sp>
      <p:sp>
        <p:nvSpPr>
          <p:cNvPr id="9" name="Shape 9"/>
          <p:cNvSpPr txBox="1">
            <a:spLocks noGrp="1"/>
          </p:cNvSpPr>
          <p:nvPr>
            <p:ph type="ftr" idx="3"/>
          </p:nvPr>
        </p:nvSpPr>
        <p:spPr>
          <a:xfrm>
            <a:off x="4038601" y="6356351"/>
            <a:ext cx="4114801" cy="3651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ctr" rtl="0">
              <a:spcBef>
                <a:spcPts val="0"/>
              </a:spcBef>
              <a:buNone/>
              <a:defRPr sz="954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63615" marR="0" lvl="1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27231" marR="0" lvl="2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0846" marR="0" lvl="3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454461" marR="0" lvl="4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18076" marR="0" lvl="5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181692" marR="0" lvl="6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45307" marR="0" lvl="7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08922" marR="0" lvl="8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lang="sk-SK"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4"/>
          </p:nvPr>
        </p:nvSpPr>
        <p:spPr>
          <a:xfrm>
            <a:off x="8822475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54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954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6"/>
          <p:cNvSpPr txBox="1">
            <a:spLocks noGrp="1"/>
          </p:cNvSpPr>
          <p:nvPr>
            <p:ph type="title"/>
          </p:nvPr>
        </p:nvSpPr>
        <p:spPr>
          <a:xfrm>
            <a:off x="613317" y="342825"/>
            <a:ext cx="10917042" cy="90363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499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84"/>
            </a:lvl2pPr>
            <a:lvl3pPr lvl="2" indent="0">
              <a:spcBef>
                <a:spcPts val="0"/>
              </a:spcBef>
              <a:buNone/>
              <a:defRPr sz="1484"/>
            </a:lvl3pPr>
            <a:lvl4pPr lvl="3" indent="0">
              <a:spcBef>
                <a:spcPts val="0"/>
              </a:spcBef>
              <a:buNone/>
              <a:defRPr sz="1484"/>
            </a:lvl4pPr>
            <a:lvl5pPr lvl="4" indent="0">
              <a:spcBef>
                <a:spcPts val="0"/>
              </a:spcBef>
              <a:buNone/>
              <a:defRPr sz="1484"/>
            </a:lvl5pPr>
            <a:lvl6pPr lvl="5" indent="0">
              <a:spcBef>
                <a:spcPts val="0"/>
              </a:spcBef>
              <a:buNone/>
              <a:defRPr sz="1484"/>
            </a:lvl6pPr>
            <a:lvl7pPr lvl="6" indent="0">
              <a:spcBef>
                <a:spcPts val="0"/>
              </a:spcBef>
              <a:buNone/>
              <a:defRPr sz="1484"/>
            </a:lvl7pPr>
            <a:lvl8pPr lvl="7" indent="0">
              <a:spcBef>
                <a:spcPts val="0"/>
              </a:spcBef>
              <a:buNone/>
              <a:defRPr sz="1484"/>
            </a:lvl8pPr>
            <a:lvl9pPr lvl="8" indent="0">
              <a:spcBef>
                <a:spcPts val="0"/>
              </a:spcBef>
              <a:buNone/>
              <a:defRPr sz="1484"/>
            </a:lvl9pPr>
          </a:lstStyle>
          <a:p>
            <a:endParaRPr dirty="0"/>
          </a:p>
        </p:txBody>
      </p:sp>
      <p:sp>
        <p:nvSpPr>
          <p:cNvPr id="13" name="Shape 7"/>
          <p:cNvSpPr txBox="1">
            <a:spLocks noGrp="1"/>
          </p:cNvSpPr>
          <p:nvPr>
            <p:ph idx="1"/>
          </p:nvPr>
        </p:nvSpPr>
        <p:spPr>
          <a:xfrm>
            <a:off x="613317" y="1672686"/>
            <a:ext cx="10917042" cy="4337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181808" marR="0" lvl="0" indent="-40402" algn="l" rtl="0">
              <a:lnSpc>
                <a:spcPct val="90000"/>
              </a:lnSpc>
              <a:spcBef>
                <a:spcPts val="795"/>
              </a:spcBef>
              <a:buClr>
                <a:schemeClr val="dk2"/>
              </a:buClr>
              <a:buSzPct val="100000"/>
              <a:buFont typeface="Arial"/>
              <a:buChar char="•"/>
              <a:defRPr sz="2227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45423" marR="0" lvl="1" indent="-60602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909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09038" marR="0" lvl="2" indent="-80803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5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72653" marR="0" lvl="3" indent="-90904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636269" marR="0" lvl="4" indent="-90904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999884" marR="0" lvl="5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363499" marR="0" lvl="6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27114" marR="0" lvl="7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90730" marR="0" lvl="8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0936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"/>
          <p:cNvSpPr txBox="1">
            <a:spLocks noGrp="1"/>
          </p:cNvSpPr>
          <p:nvPr>
            <p:ph type="title"/>
          </p:nvPr>
        </p:nvSpPr>
        <p:spPr>
          <a:xfrm>
            <a:off x="613317" y="342825"/>
            <a:ext cx="10917042" cy="90363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499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84"/>
            </a:lvl2pPr>
            <a:lvl3pPr lvl="2" indent="0">
              <a:spcBef>
                <a:spcPts val="0"/>
              </a:spcBef>
              <a:buNone/>
              <a:defRPr sz="1484"/>
            </a:lvl3pPr>
            <a:lvl4pPr lvl="3" indent="0">
              <a:spcBef>
                <a:spcPts val="0"/>
              </a:spcBef>
              <a:buNone/>
              <a:defRPr sz="1484"/>
            </a:lvl4pPr>
            <a:lvl5pPr lvl="4" indent="0">
              <a:spcBef>
                <a:spcPts val="0"/>
              </a:spcBef>
              <a:buNone/>
              <a:defRPr sz="1484"/>
            </a:lvl5pPr>
            <a:lvl6pPr lvl="5" indent="0">
              <a:spcBef>
                <a:spcPts val="0"/>
              </a:spcBef>
              <a:buNone/>
              <a:defRPr sz="1484"/>
            </a:lvl6pPr>
            <a:lvl7pPr lvl="6" indent="0">
              <a:spcBef>
                <a:spcPts val="0"/>
              </a:spcBef>
              <a:buNone/>
              <a:defRPr sz="1484"/>
            </a:lvl7pPr>
            <a:lvl8pPr lvl="7" indent="0">
              <a:spcBef>
                <a:spcPts val="0"/>
              </a:spcBef>
              <a:buNone/>
              <a:defRPr sz="1484"/>
            </a:lvl8pPr>
            <a:lvl9pPr lvl="8" indent="0">
              <a:spcBef>
                <a:spcPts val="0"/>
              </a:spcBef>
              <a:buNone/>
              <a:defRPr sz="1484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6332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36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1E2E3104-67BB-4C2F-ACB5-129535DE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1B129A83-CA48-443E-A9A7-794847324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00C7C802-B70B-4550-9E77-9D8FC2E8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C43A-5756-4F91-A0FE-DB8474A332CA}" type="datetimeFigureOut">
              <a:rPr lang="lt-LT" smtClean="0"/>
              <a:t>2023-02-07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2B854BFD-83EF-41D6-863F-E25AC8D6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E46161D9-18D3-4BCE-85EE-8474502A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D786-543D-490B-B511-6117AF20450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45288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48621325-D86B-4C38-8530-5B605D77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="" xmlns:a16="http://schemas.microsoft.com/office/drawing/2014/main" id="{76BC541E-0BA6-4F26-AFC1-ECCBEE00B0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="" xmlns:a16="http://schemas.microsoft.com/office/drawing/2014/main" id="{36AE4DE5-C3F1-49C2-B2BE-2C1B7A22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="" xmlns:a16="http://schemas.microsoft.com/office/drawing/2014/main" id="{49007F6E-4B93-46F6-81A7-91845F9E4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E366-13F5-44E9-A4B7-8F96122C48C9}" type="datetimeFigureOut">
              <a:rPr lang="lt-LT" smtClean="0"/>
              <a:t>2023-02-07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="" xmlns:a16="http://schemas.microsoft.com/office/drawing/2014/main" id="{F68D84E6-E210-466B-87D2-F04628D6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="" xmlns:a16="http://schemas.microsoft.com/office/drawing/2014/main" id="{852821B0-DDBC-4BA5-8DDD-98B3ACDE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85-93C7-40BE-90E4-AF9BC8CF52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9539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F5BF0CB1-B30E-A89F-1333-D4E3C57E1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74A81-6EAD-48CD-A63D-8C1572001AB7}" type="datetimeFigureOut">
              <a:rPr lang="lt-LT"/>
              <a:pPr>
                <a:defRPr/>
              </a:pPr>
              <a:t>2023-02-07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4877C2F9-2F12-8836-5396-DE9F3A441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D8CD7950-E348-038F-721F-944F4E3A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F4E5-E5CF-456D-8338-C432B03EC55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7772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EDEB5FBA-4CA7-6938-2A1F-EAA94E215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EB37-604A-48AA-8093-CC4F3446C297}" type="datetimeFigureOut">
              <a:rPr lang="lt-LT"/>
              <a:pPr>
                <a:defRPr/>
              </a:pPr>
              <a:t>2023-02-07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B38EBBE3-EA4D-7825-7C05-C49859B0A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66991A1E-A027-BE14-B6E7-53F93EC9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A7E0-F300-408C-80A3-D670DE43A57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7410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3">
            <a:extLst>
              <a:ext uri="{FF2B5EF4-FFF2-40B4-BE49-F238E27FC236}">
                <a16:creationId xmlns="" xmlns:a16="http://schemas.microsoft.com/office/drawing/2014/main" id="{29B941D9-10C2-3702-3E47-0D7F5548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CC717-A849-471C-BC98-A8A67928A1C0}" type="datetimeFigureOut">
              <a:rPr lang="lt-LT"/>
              <a:pPr>
                <a:defRPr/>
              </a:pPr>
              <a:t>2023-02-07</a:t>
            </a:fld>
            <a:endParaRPr lang="lt-LT"/>
          </a:p>
        </p:txBody>
      </p:sp>
      <p:sp>
        <p:nvSpPr>
          <p:cNvPr id="6" name="Poraštės vietos rezervavimo ženklas 4">
            <a:extLst>
              <a:ext uri="{FF2B5EF4-FFF2-40B4-BE49-F238E27FC236}">
                <a16:creationId xmlns="" xmlns:a16="http://schemas.microsoft.com/office/drawing/2014/main" id="{E52E3199-74EE-9F98-00A0-3EB66156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>
            <a:extLst>
              <a:ext uri="{FF2B5EF4-FFF2-40B4-BE49-F238E27FC236}">
                <a16:creationId xmlns="" xmlns:a16="http://schemas.microsoft.com/office/drawing/2014/main" id="{0E90729C-D411-88E4-B636-62D338E1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B8B3-AF68-40A8-9ED5-BF0E5C71C3F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335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3">
            <a:extLst>
              <a:ext uri="{FF2B5EF4-FFF2-40B4-BE49-F238E27FC236}">
                <a16:creationId xmlns="" xmlns:a16="http://schemas.microsoft.com/office/drawing/2014/main" id="{9DEF8256-3D0E-9D5E-B9B0-C1A4D339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04C6-2081-4C0B-8CE7-B57F31BF7648}" type="datetimeFigureOut">
              <a:rPr lang="lt-LT"/>
              <a:pPr>
                <a:defRPr/>
              </a:pPr>
              <a:t>2023-02-07</a:t>
            </a:fld>
            <a:endParaRPr lang="lt-LT"/>
          </a:p>
        </p:txBody>
      </p:sp>
      <p:sp>
        <p:nvSpPr>
          <p:cNvPr id="8" name="Poraštės vietos rezervavimo ženklas 4">
            <a:extLst>
              <a:ext uri="{FF2B5EF4-FFF2-40B4-BE49-F238E27FC236}">
                <a16:creationId xmlns="" xmlns:a16="http://schemas.microsoft.com/office/drawing/2014/main" id="{67993CE1-9761-5248-07A9-86AA0F19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kaidrės numerio vietos rezervavimo ženklas 5">
            <a:extLst>
              <a:ext uri="{FF2B5EF4-FFF2-40B4-BE49-F238E27FC236}">
                <a16:creationId xmlns="" xmlns:a16="http://schemas.microsoft.com/office/drawing/2014/main" id="{9B67C3AD-0393-504B-ACDF-473C055A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8E512-E9B9-4B24-A413-97F46606091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4305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3">
            <a:extLst>
              <a:ext uri="{FF2B5EF4-FFF2-40B4-BE49-F238E27FC236}">
                <a16:creationId xmlns="" xmlns:a16="http://schemas.microsoft.com/office/drawing/2014/main" id="{0C387B06-B56B-A8A3-4706-304BC26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6BFC2-03D2-4743-87AF-26727E7031E0}" type="datetimeFigureOut">
              <a:rPr lang="lt-LT"/>
              <a:pPr>
                <a:defRPr/>
              </a:pPr>
              <a:t>2023-02-07</a:t>
            </a:fld>
            <a:endParaRPr lang="lt-LT"/>
          </a:p>
        </p:txBody>
      </p:sp>
      <p:sp>
        <p:nvSpPr>
          <p:cNvPr id="4" name="Poraštės vietos rezervavimo ženklas 4">
            <a:extLst>
              <a:ext uri="{FF2B5EF4-FFF2-40B4-BE49-F238E27FC236}">
                <a16:creationId xmlns="" xmlns:a16="http://schemas.microsoft.com/office/drawing/2014/main" id="{D5F80FDB-F2BE-0BE6-BC99-83A17CFA4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5">
            <a:extLst>
              <a:ext uri="{FF2B5EF4-FFF2-40B4-BE49-F238E27FC236}">
                <a16:creationId xmlns="" xmlns:a16="http://schemas.microsoft.com/office/drawing/2014/main" id="{29225D2D-2BD9-FB94-6AEC-31BB52515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42AD-5BDE-4F8F-A24E-7C626767707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250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3">
            <a:extLst>
              <a:ext uri="{FF2B5EF4-FFF2-40B4-BE49-F238E27FC236}">
                <a16:creationId xmlns="" xmlns:a16="http://schemas.microsoft.com/office/drawing/2014/main" id="{4C741970-7110-2AE6-C872-1B134B673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EBD94-1038-4CAB-9D7D-B1B69622FB06}" type="datetimeFigureOut">
              <a:rPr lang="lt-LT"/>
              <a:pPr>
                <a:defRPr/>
              </a:pPr>
              <a:t>2023-02-07</a:t>
            </a:fld>
            <a:endParaRPr lang="lt-LT"/>
          </a:p>
        </p:txBody>
      </p:sp>
      <p:sp>
        <p:nvSpPr>
          <p:cNvPr id="3" name="Poraštės vietos rezervavimo ženklas 4">
            <a:extLst>
              <a:ext uri="{FF2B5EF4-FFF2-40B4-BE49-F238E27FC236}">
                <a16:creationId xmlns="" xmlns:a16="http://schemas.microsoft.com/office/drawing/2014/main" id="{FA59FAF0-B344-9929-ED6C-FB60BE90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kaidrės numerio vietos rezervavimo ženklas 5">
            <a:extLst>
              <a:ext uri="{FF2B5EF4-FFF2-40B4-BE49-F238E27FC236}">
                <a16:creationId xmlns="" xmlns:a16="http://schemas.microsoft.com/office/drawing/2014/main" id="{E255D4CD-6965-43D4-7F33-55FDD63F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6A9A-7BA7-4C17-9474-202C02F684D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725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3">
            <a:extLst>
              <a:ext uri="{FF2B5EF4-FFF2-40B4-BE49-F238E27FC236}">
                <a16:creationId xmlns="" xmlns:a16="http://schemas.microsoft.com/office/drawing/2014/main" id="{5318E678-E615-3698-D00C-F068256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84C0-A7A7-4FC1-814F-A70921BC6EDE}" type="datetimeFigureOut">
              <a:rPr lang="lt-LT"/>
              <a:pPr>
                <a:defRPr/>
              </a:pPr>
              <a:t>2023-02-07</a:t>
            </a:fld>
            <a:endParaRPr lang="lt-LT"/>
          </a:p>
        </p:txBody>
      </p:sp>
      <p:sp>
        <p:nvSpPr>
          <p:cNvPr id="6" name="Poraštės vietos rezervavimo ženklas 4">
            <a:extLst>
              <a:ext uri="{FF2B5EF4-FFF2-40B4-BE49-F238E27FC236}">
                <a16:creationId xmlns="" xmlns:a16="http://schemas.microsoft.com/office/drawing/2014/main" id="{122ED64C-491D-63EF-FAE1-249DEB17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>
            <a:extLst>
              <a:ext uri="{FF2B5EF4-FFF2-40B4-BE49-F238E27FC236}">
                <a16:creationId xmlns="" xmlns:a16="http://schemas.microsoft.com/office/drawing/2014/main" id="{E2AE33FA-6758-E672-4922-B6C12490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19430-F1AA-42B2-8ED8-60D5B186355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793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3">
            <a:extLst>
              <a:ext uri="{FF2B5EF4-FFF2-40B4-BE49-F238E27FC236}">
                <a16:creationId xmlns="" xmlns:a16="http://schemas.microsoft.com/office/drawing/2014/main" id="{072AEB1D-266B-D2A2-1D89-467E1077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8E511-35DE-4EBC-B3DA-AC1628BE5C69}" type="datetimeFigureOut">
              <a:rPr lang="lt-LT"/>
              <a:pPr>
                <a:defRPr/>
              </a:pPr>
              <a:t>2023-02-07</a:t>
            </a:fld>
            <a:endParaRPr lang="lt-LT"/>
          </a:p>
        </p:txBody>
      </p:sp>
      <p:sp>
        <p:nvSpPr>
          <p:cNvPr id="6" name="Poraštės vietos rezervavimo ženklas 4">
            <a:extLst>
              <a:ext uri="{FF2B5EF4-FFF2-40B4-BE49-F238E27FC236}">
                <a16:creationId xmlns="" xmlns:a16="http://schemas.microsoft.com/office/drawing/2014/main" id="{B93F6BD1-7DFC-391A-C6EB-CF42D8FAE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>
            <a:extLst>
              <a:ext uri="{FF2B5EF4-FFF2-40B4-BE49-F238E27FC236}">
                <a16:creationId xmlns="" xmlns:a16="http://schemas.microsoft.com/office/drawing/2014/main" id="{CE82521F-271D-CFC2-575F-F64AF2A3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F6627-5B73-4DCF-BECD-2EC0D50E9D9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478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avadinimo vietos rezervavimo ženklas 1">
            <a:extLst>
              <a:ext uri="{FF2B5EF4-FFF2-40B4-BE49-F238E27FC236}">
                <a16:creationId xmlns="" xmlns:a16="http://schemas.microsoft.com/office/drawing/2014/main" id="{82381DD8-AF74-7FE9-2FF2-64CBF35E09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Spustelėję redaguokite stilių</a:t>
            </a:r>
          </a:p>
        </p:txBody>
      </p:sp>
      <p:sp>
        <p:nvSpPr>
          <p:cNvPr id="1027" name="Teksto vietos rezervavimo ženklas 2">
            <a:extLst>
              <a:ext uri="{FF2B5EF4-FFF2-40B4-BE49-F238E27FC236}">
                <a16:creationId xmlns="" xmlns:a16="http://schemas.microsoft.com/office/drawing/2014/main" id="{7E8C812E-F743-01B4-18E8-EF9B05DBB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Spustelėkite, kad galėtumėte redaguoti šablono teksto stilius</a:t>
            </a:r>
          </a:p>
          <a:p>
            <a:pPr lvl="1"/>
            <a:r>
              <a:rPr lang="lt-LT" altLang="lt-LT"/>
              <a:t>Antras lygis</a:t>
            </a:r>
          </a:p>
          <a:p>
            <a:pPr lvl="2"/>
            <a:r>
              <a:rPr lang="lt-LT" altLang="lt-LT"/>
              <a:t>Trečias lygis</a:t>
            </a:r>
          </a:p>
          <a:p>
            <a:pPr lvl="3"/>
            <a:r>
              <a:rPr lang="lt-LT" altLang="lt-LT"/>
              <a:t>Ketvirtas lygis</a:t>
            </a:r>
          </a:p>
          <a:p>
            <a:pPr lvl="4"/>
            <a:r>
              <a:rPr lang="lt-LT" alt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D95C475A-E821-D215-DC3E-816118EC2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636666-D86E-4F10-8C27-8140D6AC8AFE}" type="datetimeFigureOut">
              <a:rPr lang="lt-LT"/>
              <a:pPr>
                <a:defRPr/>
              </a:pPr>
              <a:t>2023-02-07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BBCD2B0C-7C30-4F74-5728-34BBAEAD3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54D5896B-330F-9456-6734-864208F89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D902AB-E904-4F2C-B7E9-77F7E23C045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>
          <a:xfrm flipV="1">
            <a:off x="0" y="-2"/>
            <a:ext cx="12192000" cy="1527718"/>
          </a:xfrm>
          <a:prstGeom prst="rect">
            <a:avLst/>
          </a:prstGeom>
          <a:solidFill>
            <a:srgbClr val="0051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726" tIns="36363" rIns="72726" bIns="36363" rtlCol="0" anchor="ctr"/>
          <a:lstStyle/>
          <a:p>
            <a:pPr algn="ctr"/>
            <a:endParaRPr lang="en-US" sz="1909"/>
          </a:p>
        </p:txBody>
      </p:sp>
      <p:sp>
        <p:nvSpPr>
          <p:cNvPr id="16" name="Rectangle 1"/>
          <p:cNvSpPr/>
          <p:nvPr userDrawn="1"/>
        </p:nvSpPr>
        <p:spPr>
          <a:xfrm flipV="1">
            <a:off x="0" y="6177776"/>
            <a:ext cx="12192000" cy="680224"/>
          </a:xfrm>
          <a:prstGeom prst="rect">
            <a:avLst/>
          </a:prstGeom>
          <a:solidFill>
            <a:srgbClr val="0051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726" tIns="36363" rIns="72726" bIns="36363" rtlCol="0" anchor="ctr"/>
          <a:lstStyle/>
          <a:p>
            <a:pPr algn="ctr"/>
            <a:endParaRPr lang="en-US" sz="1909"/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13317" y="342825"/>
            <a:ext cx="10917042" cy="90363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13317" y="1683836"/>
            <a:ext cx="10917042" cy="432667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10" name="Shape 8"/>
          <p:cNvSpPr txBox="1">
            <a:spLocks noGrp="1"/>
          </p:cNvSpPr>
          <p:nvPr>
            <p:ph type="dt" idx="2"/>
          </p:nvPr>
        </p:nvSpPr>
        <p:spPr>
          <a:xfrm>
            <a:off x="615176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spcBef>
                <a:spcPts val="0"/>
              </a:spcBef>
              <a:buNone/>
              <a:defRPr sz="954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63615" marR="0" lvl="1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27231" marR="0" lvl="2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0846" marR="0" lvl="3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454461" marR="0" lvl="4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18076" marR="0" lvl="5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181692" marR="0" lvl="6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45307" marR="0" lvl="7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08922" marR="0" lvl="8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lt-LT"/>
              <a:t>2017 xxxxx xx d.</a:t>
            </a:r>
            <a:endParaRPr lang="it-IT" dirty="0"/>
          </a:p>
        </p:txBody>
      </p:sp>
      <p:sp>
        <p:nvSpPr>
          <p:cNvPr id="14" name="Shape 9"/>
          <p:cNvSpPr txBox="1">
            <a:spLocks noGrp="1"/>
          </p:cNvSpPr>
          <p:nvPr>
            <p:ph type="ftr" idx="3"/>
          </p:nvPr>
        </p:nvSpPr>
        <p:spPr>
          <a:xfrm>
            <a:off x="4038601" y="6356351"/>
            <a:ext cx="4114801" cy="3651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ctr" rtl="0">
              <a:spcBef>
                <a:spcPts val="0"/>
              </a:spcBef>
              <a:buNone/>
              <a:defRPr sz="954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63615" marR="0" lvl="1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27231" marR="0" lvl="2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0846" marR="0" lvl="3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454461" marR="0" lvl="4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18076" marR="0" lvl="5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181692" marR="0" lvl="6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45307" marR="0" lvl="7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08922" marR="0" lvl="8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lang="sk-SK" dirty="0"/>
          </a:p>
        </p:txBody>
      </p:sp>
      <p:sp>
        <p:nvSpPr>
          <p:cNvPr id="15" name="Shape 10"/>
          <p:cNvSpPr txBox="1">
            <a:spLocks noGrp="1"/>
          </p:cNvSpPr>
          <p:nvPr>
            <p:ph type="sldNum" idx="4"/>
          </p:nvPr>
        </p:nvSpPr>
        <p:spPr>
          <a:xfrm>
            <a:off x="8822475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54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954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3569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181" b="1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143873" marR="0" lvl="0" indent="-1002466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Mod val="75000"/>
          </a:schemeClr>
        </a:buClr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1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takd.lrv.lt/uploads/ntakd/documents/files/30470-NTAKD-EDPQS-Quick-Guide-LT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mcdda.europa.eu/system/files/publications/11733/Europos-prevencijos-mokymo-programa-eupc-LT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Turinio vietos rezervavimo ženklas 4" descr="Paveikslėlis, kuriame yra žinutė&#10;&#10;Automatiškai sugeneruotas aprašymas">
            <a:extLst>
              <a:ext uri="{FF2B5EF4-FFF2-40B4-BE49-F238E27FC236}">
                <a16:creationId xmlns="" xmlns:a16="http://schemas.microsoft.com/office/drawing/2014/main" id="{33DDFF98-26E4-B6C0-2F6B-C168069192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" y="6116638"/>
            <a:ext cx="3455988" cy="671512"/>
          </a:xfrm>
        </p:spPr>
      </p:pic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06134575-CD9B-FB3F-857A-8BF2BDB07F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8936807"/>
              </p:ext>
            </p:extLst>
          </p:nvPr>
        </p:nvGraphicFramePr>
        <p:xfrm>
          <a:off x="510960" y="573384"/>
          <a:ext cx="11681040" cy="533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tačiakampis: suapvalinti kampai 1">
            <a:extLst>
              <a:ext uri="{FF2B5EF4-FFF2-40B4-BE49-F238E27FC236}">
                <a16:creationId xmlns="" xmlns:a16="http://schemas.microsoft.com/office/drawing/2014/main" id="{29B801E7-059C-00D3-5E5F-429B196421DA}"/>
              </a:ext>
            </a:extLst>
          </p:cNvPr>
          <p:cNvSpPr/>
          <p:nvPr/>
        </p:nvSpPr>
        <p:spPr>
          <a:xfrm>
            <a:off x="2925762" y="2531269"/>
            <a:ext cx="5740400" cy="11128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dirty="0">
                <a:solidFill>
                  <a:schemeClr val="tx1"/>
                </a:solidFill>
              </a:rPr>
              <a:t>Sveikatos išsaugojimo ir stiprinimo plėtros programa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t-LT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400" dirty="0">
                <a:solidFill>
                  <a:schemeClr val="tx1"/>
                </a:solidFill>
                <a:latin typeface="Arial" panose="020B0604020202020204" pitchFamily="34" charset="0"/>
              </a:rPr>
              <a:t>LRV 2022 m. sausio 26 d. nutarimas Nr. 66 </a:t>
            </a:r>
            <a:endParaRPr lang="lt-LT" sz="1400" dirty="0">
              <a:solidFill>
                <a:schemeClr val="tx1"/>
              </a:solidFill>
            </a:endParaRPr>
          </a:p>
        </p:txBody>
      </p:sp>
      <p:sp>
        <p:nvSpPr>
          <p:cNvPr id="3" name="Stačiakampis: suapvalinti kampai 2">
            <a:extLst>
              <a:ext uri="{FF2B5EF4-FFF2-40B4-BE49-F238E27FC236}">
                <a16:creationId xmlns="" xmlns:a16="http://schemas.microsoft.com/office/drawing/2014/main" id="{67776A50-286B-233C-46CC-76BC6A528107}"/>
              </a:ext>
            </a:extLst>
          </p:cNvPr>
          <p:cNvSpPr/>
          <p:nvPr/>
        </p:nvSpPr>
        <p:spPr>
          <a:xfrm>
            <a:off x="219075" y="4068764"/>
            <a:ext cx="5360988" cy="27193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lt-LT" altLang="lt-LT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lt-LT" altLang="lt-LT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lt-LT" altLang="lt-L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Pažangos priemonė </a:t>
            </a:r>
            <a:r>
              <a:rPr lang="es-ES" altLang="lt-L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alt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ES" alt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erinti grėsmių bei rizikos sveikatai veiksnių valdymą</a:t>
            </a:r>
            <a:r>
              <a:rPr lang="lt-LT" altLang="lt-L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S</a:t>
            </a:r>
            <a:r>
              <a:rPr lang="lt-LT" alt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veikatos apsaugos ministro  2022 m. birželio </a:t>
            </a:r>
            <a:r>
              <a:rPr lang="es-ES" alt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lt-LT" alt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įsakymas Nr. V-1082</a:t>
            </a:r>
          </a:p>
          <a:p>
            <a:pPr algn="just" eaLnBrk="1" hangingPunct="1"/>
            <a:endParaRPr lang="lt-LT" sz="160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lt-LT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Pažangos priemonė „</a:t>
            </a:r>
            <a:r>
              <a:rPr lang="lt-LT" sz="1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Stiprinti gyventojų psichikos sveikatą bei plėtoti psichoaktyviųjų medžiagų ir kitų priklausomybę sukeliančių veiksnių kontrolę ir vartojimo prevenciją </a:t>
            </a:r>
            <a:r>
              <a:rPr lang="lt-LT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“, S</a:t>
            </a:r>
            <a:r>
              <a:rPr lang="lt-LT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veikatos apsaugos ministro </a:t>
            </a:r>
            <a:r>
              <a:rPr lang="lt-LT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2022 m. liepos 20 d. įsakymas Nr.V-1255</a:t>
            </a:r>
          </a:p>
          <a:p>
            <a:pPr algn="just" eaLnBrk="1" hangingPunct="1"/>
            <a:endParaRPr lang="lt-LT" altLang="lt-LT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tačiakampis: suapvalinti kampai 12">
            <a:extLst>
              <a:ext uri="{FF2B5EF4-FFF2-40B4-BE49-F238E27FC236}">
                <a16:creationId xmlns="" xmlns:a16="http://schemas.microsoft.com/office/drawing/2014/main" id="{FDC6633F-0C2F-A90D-FC5E-04E9D0265626}"/>
              </a:ext>
            </a:extLst>
          </p:cNvPr>
          <p:cNvSpPr/>
          <p:nvPr/>
        </p:nvSpPr>
        <p:spPr>
          <a:xfrm>
            <a:off x="2882900" y="171450"/>
            <a:ext cx="5880100" cy="46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dirty="0">
                <a:solidFill>
                  <a:prstClr val="white"/>
                </a:solidFill>
              </a:rPr>
              <a:t>Nacionalinis pažangos planas</a:t>
            </a:r>
          </a:p>
        </p:txBody>
      </p:sp>
      <p:sp>
        <p:nvSpPr>
          <p:cNvPr id="6" name="Rodyklė: žemyn 5">
            <a:extLst>
              <a:ext uri="{FF2B5EF4-FFF2-40B4-BE49-F238E27FC236}">
                <a16:creationId xmlns="" xmlns:a16="http://schemas.microsoft.com/office/drawing/2014/main" id="{4005858F-7D2E-A98B-0ACE-6596CFB830E3}"/>
              </a:ext>
            </a:extLst>
          </p:cNvPr>
          <p:cNvSpPr/>
          <p:nvPr/>
        </p:nvSpPr>
        <p:spPr>
          <a:xfrm>
            <a:off x="5553074" y="2043113"/>
            <a:ext cx="485775" cy="623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11" name="Rodyklė: žemyn 10">
            <a:extLst>
              <a:ext uri="{FF2B5EF4-FFF2-40B4-BE49-F238E27FC236}">
                <a16:creationId xmlns="" xmlns:a16="http://schemas.microsoft.com/office/drawing/2014/main" id="{F4973278-3C84-06D2-04E9-B448FF4EBD00}"/>
              </a:ext>
            </a:extLst>
          </p:cNvPr>
          <p:cNvSpPr/>
          <p:nvPr/>
        </p:nvSpPr>
        <p:spPr>
          <a:xfrm>
            <a:off x="4474087" y="3575447"/>
            <a:ext cx="484187" cy="625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14" name="Stačiakampis: suapvalinti kampai 13">
            <a:extLst>
              <a:ext uri="{FF2B5EF4-FFF2-40B4-BE49-F238E27FC236}">
                <a16:creationId xmlns="" xmlns:a16="http://schemas.microsoft.com/office/drawing/2014/main" id="{4FAE8AE7-4E41-2E56-342D-72CDD44AEA61}"/>
              </a:ext>
            </a:extLst>
          </p:cNvPr>
          <p:cNvSpPr/>
          <p:nvPr/>
        </p:nvSpPr>
        <p:spPr>
          <a:xfrm>
            <a:off x="6351480" y="4200922"/>
            <a:ext cx="5729287" cy="12890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Regioninė pažangos priemonė 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Gerinti kokybiškų visuomenės sveikatos paslaugų prieinamumą regionuose</a:t>
            </a:r>
            <a:endParaRPr lang="lt-L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odyklė: žemyn 15">
            <a:extLst>
              <a:ext uri="{FF2B5EF4-FFF2-40B4-BE49-F238E27FC236}">
                <a16:creationId xmlns="" xmlns:a16="http://schemas.microsoft.com/office/drawing/2014/main" id="{FD329C1A-2CCC-2837-9CCD-4619E58A8264}"/>
              </a:ext>
            </a:extLst>
          </p:cNvPr>
          <p:cNvSpPr/>
          <p:nvPr/>
        </p:nvSpPr>
        <p:spPr>
          <a:xfrm>
            <a:off x="6781773" y="3618559"/>
            <a:ext cx="485775" cy="625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3">
            <a:extLst>
              <a:ext uri="{FF2B5EF4-FFF2-40B4-BE49-F238E27FC236}">
                <a16:creationId xmlns="" xmlns:a16="http://schemas.microsoft.com/office/drawing/2014/main" id="{81B14801-C083-35C8-15B4-3186421A2AAA}"/>
              </a:ext>
            </a:extLst>
          </p:cNvPr>
          <p:cNvSpPr txBox="1">
            <a:spLocks/>
          </p:cNvSpPr>
          <p:nvPr/>
        </p:nvSpPr>
        <p:spPr>
          <a:xfrm>
            <a:off x="21699" y="194767"/>
            <a:ext cx="12148602" cy="992902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64A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2400" dirty="0">
                <a:solidFill>
                  <a:schemeClr val="tx1"/>
                </a:solidFill>
              </a:rPr>
              <a:t>2022–2030 m. Sveikatos išsaugojimo ir stiprinimo plėtros programos priemone “</a:t>
            </a:r>
            <a:r>
              <a:rPr lang="lt-LT" sz="2400" dirty="0">
                <a:solidFill>
                  <a:schemeClr val="tx1"/>
                </a:solidFill>
              </a:rPr>
              <a:t>Stiprinti gyventojų psichikos sveikatą bei plėtoti psichoaktyviųjų medžiagų kontrolę ir vartojimo prevenciją</a:t>
            </a:r>
            <a:r>
              <a:rPr lang="pt-BR" sz="2400" dirty="0">
                <a:solidFill>
                  <a:schemeClr val="tx1"/>
                </a:solidFill>
              </a:rPr>
              <a:t>” siekiami poky</a:t>
            </a:r>
            <a:r>
              <a:rPr lang="lt-LT" sz="2400" dirty="0" err="1">
                <a:solidFill>
                  <a:schemeClr val="tx1"/>
                </a:solidFill>
              </a:rPr>
              <a:t>čiai</a:t>
            </a:r>
            <a:r>
              <a:rPr lang="lt-LT" sz="2400" dirty="0">
                <a:solidFill>
                  <a:schemeClr val="tx1"/>
                </a:solidFill>
              </a:rPr>
              <a:t> (I)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F7A2A0E-FEC1-23DA-405A-4B55CC6DA866}"/>
              </a:ext>
            </a:extLst>
          </p:cNvPr>
          <p:cNvSpPr txBox="1"/>
          <p:nvPr/>
        </p:nvSpPr>
        <p:spPr>
          <a:xfrm>
            <a:off x="347072" y="1268003"/>
            <a:ext cx="11497856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400"/>
              </a:spcAft>
              <a:tabLst>
                <a:tab pos="379730" algn="l"/>
              </a:tabLst>
            </a:pPr>
            <a:r>
              <a:rPr lang="lt-LT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Priemonės įgyvendinimas prisidės prie 2021–2030 metų Nacionalinio pažangos plano strateginio tikslo „Didinti gyventojų socialinę gerovę ir </a:t>
            </a:r>
            <a:r>
              <a:rPr lang="lt-LT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įtrauktį</a:t>
            </a:r>
            <a:r>
              <a:rPr lang="lt-LT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stiprinti sveikatą ir gerinti Lietuvos demografinę padėtį“ poveikio rodiklio – pasiekti, kad 2030 m. pagal Laimės indeksą tarp ES šalių Lietuva užimtų ne žemesnę kaip 10 vietą – įgyvendinimo.</a:t>
            </a:r>
          </a:p>
          <a:p>
            <a:pPr algn="just">
              <a:spcAft>
                <a:spcPts val="400"/>
              </a:spcAft>
              <a:tabLst>
                <a:tab pos="379730" algn="l"/>
              </a:tabLs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400"/>
              </a:spcAft>
              <a:tabLst>
                <a:tab pos="379730" algn="l"/>
              </a:tabLst>
            </a:pPr>
            <a:r>
              <a:rPr lang="lt-LT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Taip pat įgyvendinus priemonę numatoma, kad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iki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2030 m.</a:t>
            </a:r>
            <a:r>
              <a:rPr lang="lt-LT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lt-L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Visuomenės </a:t>
            </a:r>
            <a:r>
              <a:rPr lang="lt-L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stigminės</a:t>
            </a:r>
            <a:r>
              <a:rPr lang="lt-L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nuostatos į psichikos sveikatą sumažės bent 5 proc. punktais lyginant su 2022 m.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lt-L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lt-L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Mokinių, kuriems būdingas žemas psichologinės gerovės lygis, dalis sumažės 4,7 proc.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lt-L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lt-L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Savižudybių skaičius 100 000 gyventojų sumažės iki 13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lt-L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379730" algn="l"/>
              </a:tabLst>
            </a:pPr>
            <a:r>
              <a:rPr lang="lt-L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sumažės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lt-LT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egalių</a:t>
            </a:r>
            <a:r>
              <a:rPr lang="lt-L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alkoholinių gėrimų suvartojimas, tenkantis vienam 15 metų ir vyresniam gyventojui (litrais, absoliutaus (100 %) alkoholio), per metus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iki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9,4 l</a:t>
            </a:r>
            <a:r>
              <a:rPr lang="lt-L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 algn="just"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379730" algn="l"/>
              </a:tabLst>
            </a:pPr>
            <a:r>
              <a:rPr lang="lt-L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sumažės nuo narkotinių ir psichotropinių medžiagų vartojimo mirusių asmenų skaičius 100 tūkst. gyventojų iki 2,6; </a:t>
            </a:r>
          </a:p>
          <a:p>
            <a:pPr marL="342900" lvl="0" indent="-342900" algn="just"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379730" algn="l"/>
              </a:tabLst>
            </a:pPr>
            <a:r>
              <a:rPr lang="lt-L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padidės Lietuvos gyventojų, nurodžiusių, kad sėkmingai metė rūkyti, dalis nuo mėginusių mesti rūkyti iki 46 proc.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 algn="just"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37973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 proc. p</a:t>
            </a:r>
            <a:r>
              <a:rPr lang="lt-LT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sichosocialinę</a:t>
            </a:r>
            <a:r>
              <a:rPr lang="lt-L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negalią turinčių vaikų šeimos narių / globėjų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patenkinti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gautomis paslaugomis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lt-L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379730" algn="l"/>
              </a:tabLst>
            </a:pPr>
            <a:r>
              <a:rPr lang="lt-L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 proc. asmenų po dalyvavimo veiklose pagerins sveikatos raštingumo kompetenciją;</a:t>
            </a:r>
          </a:p>
          <a:p>
            <a:pPr marL="342900" lvl="0" indent="-342900" algn="just"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379730" algn="l"/>
              </a:tabLst>
            </a:pPr>
            <a:r>
              <a:rPr lang="lt-L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 proc. specialistų po dalyvavimo veiklose įgis / patobulins kvalifikaciją;</a:t>
            </a:r>
          </a:p>
          <a:p>
            <a:pPr marL="342900" lvl="0" indent="-342900" algn="just"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379730" algn="l"/>
              </a:tabLst>
            </a:pPr>
            <a:r>
              <a:rPr lang="lt-L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 proc. asmenų palankiai vertins visuomenės sveikatos priežiūros paslaugų kokybę.</a:t>
            </a:r>
            <a:endParaRPr lang="lt-L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6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2151F-E09F-5D35-C5D0-2EA24EC61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altLang="lt-L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PAŽANGOS PRIEMONĖS </a:t>
            </a:r>
            <a:r>
              <a:rPr kumimoji="0" lang="es-ES" altLang="lt-L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</a:t>
            </a:r>
            <a:r>
              <a:rPr kumimoji="0" lang="lt-LT" altLang="lt-L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stiprinti gyventojų psichikos sveikatą bei plėtoti psichoaktyviųjų medžiagų ir kitų priklausomybę sukeliančių veiksnių kontrolę ir prevenciją“  VEIKLŲ ĮGYVENDINIMUI 2023-2025 m. suplanuoti asignavimai (tūkst. Eur)</a:t>
            </a:r>
            <a:endParaRPr lang="lt-LT" sz="2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F1959E25-46D5-D905-E9B3-DA4C96DC6D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029524"/>
              </p:ext>
            </p:extLst>
          </p:nvPr>
        </p:nvGraphicFramePr>
        <p:xfrm>
          <a:off x="1873316" y="2116317"/>
          <a:ext cx="7823200" cy="2625365"/>
        </p:xfrm>
        <a:graphic>
          <a:graphicData uri="http://schemas.openxmlformats.org/drawingml/2006/table">
            <a:tbl>
              <a:tblPr/>
              <a:tblGrid>
                <a:gridCol w="3949700">
                  <a:extLst>
                    <a:ext uri="{9D8B030D-6E8A-4147-A177-3AD203B41FA5}">
                      <a16:colId xmlns="" xmlns:a16="http://schemas.microsoft.com/office/drawing/2014/main" val="4191146234"/>
                    </a:ext>
                  </a:extLst>
                </a:gridCol>
                <a:gridCol w="647700">
                  <a:extLst>
                    <a:ext uri="{9D8B030D-6E8A-4147-A177-3AD203B41FA5}">
                      <a16:colId xmlns="" xmlns:a16="http://schemas.microsoft.com/office/drawing/2014/main" val="2015299195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1923297888"/>
                    </a:ext>
                  </a:extLst>
                </a:gridCol>
                <a:gridCol w="977900">
                  <a:extLst>
                    <a:ext uri="{9D8B030D-6E8A-4147-A177-3AD203B41FA5}">
                      <a16:colId xmlns="" xmlns:a16="http://schemas.microsoft.com/office/drawing/2014/main" val="1252964421"/>
                    </a:ext>
                  </a:extLst>
                </a:gridCol>
                <a:gridCol w="647700">
                  <a:extLst>
                    <a:ext uri="{9D8B030D-6E8A-4147-A177-3AD203B41FA5}">
                      <a16:colId xmlns="" xmlns:a16="http://schemas.microsoft.com/office/drawing/2014/main" val="3256079238"/>
                    </a:ext>
                  </a:extLst>
                </a:gridCol>
                <a:gridCol w="647700">
                  <a:extLst>
                    <a:ext uri="{9D8B030D-6E8A-4147-A177-3AD203B41FA5}">
                      <a16:colId xmlns="" xmlns:a16="http://schemas.microsoft.com/office/drawing/2014/main" val="1761240840"/>
                    </a:ext>
                  </a:extLst>
                </a:gridCol>
                <a:gridCol w="647700">
                  <a:extLst>
                    <a:ext uri="{9D8B030D-6E8A-4147-A177-3AD203B41FA5}">
                      <a16:colId xmlns="" xmlns:a16="http://schemas.microsoft.com/office/drawing/2014/main" val="4150365621"/>
                    </a:ext>
                  </a:extLst>
                </a:gridCol>
              </a:tblGrid>
              <a:tr h="108967"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Veikla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Šaltinis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Bendra skirta suma (tūkst.)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 m.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 m..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 m.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5512197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Psichikos sveikatos stiprinimas, raštingumo psichikos sveikatos srityje didinimas ir stigmos apie psichikos sveikatą mažinimas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189125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109345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Savižudybių prevencija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006234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5946880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Psichoaktyviųjų medžiagų vartojimo prevencija, ankstyvoji intervencija, pagalba ir žalos mažinimas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150379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92054"/>
                  </a:ext>
                </a:extLst>
              </a:tr>
              <a:tr h="2784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Vaiko garantijos iniciatyvos įgyvendinimas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418464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54454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0540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7F75AF8-E3E4-942B-630D-2BD1DC3CB2D1}"/>
              </a:ext>
            </a:extLst>
          </p:cNvPr>
          <p:cNvSpPr txBox="1"/>
          <p:nvPr/>
        </p:nvSpPr>
        <p:spPr>
          <a:xfrm>
            <a:off x="3555476" y="5237433"/>
            <a:ext cx="5081047" cy="36933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Visos veiklos tiesiogiai pasieks savivaldybes</a:t>
            </a:r>
          </a:p>
        </p:txBody>
      </p:sp>
    </p:spTree>
    <p:extLst>
      <p:ext uri="{BB962C8B-B14F-4D97-AF65-F5344CB8AC3E}">
        <p14:creationId xmlns:p14="http://schemas.microsoft.com/office/powerpoint/2010/main" val="369632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="" xmlns:a16="http://schemas.microsoft.com/office/drawing/2014/main" id="{5039934B-9948-ED9B-F397-D96A0B24B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70" y="528764"/>
            <a:ext cx="7686098" cy="45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FB6061C2-DF55-D40B-99D4-EA588B3E5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367" y="3942142"/>
            <a:ext cx="6452633" cy="3081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FE75B5C-AB7E-400F-85C8-7008BCC80796}"/>
              </a:ext>
            </a:extLst>
          </p:cNvPr>
          <p:cNvSpPr txBox="1"/>
          <p:nvPr/>
        </p:nvSpPr>
        <p:spPr>
          <a:xfrm>
            <a:off x="610319" y="6021459"/>
            <a:ext cx="44662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EC, OECD </a:t>
            </a:r>
            <a:r>
              <a:rPr lang="lt-LT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lt-LT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t-LT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lt-LT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t-LT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t-LT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EU: Lithuania (2021)</a:t>
            </a:r>
          </a:p>
          <a:p>
            <a:endParaRPr lang="lt-LT" dirty="0"/>
          </a:p>
        </p:txBody>
      </p:sp>
      <p:sp>
        <p:nvSpPr>
          <p:cNvPr id="8" name="Ovalas 7">
            <a:extLst>
              <a:ext uri="{FF2B5EF4-FFF2-40B4-BE49-F238E27FC236}">
                <a16:creationId xmlns="" xmlns:a16="http://schemas.microsoft.com/office/drawing/2014/main" id="{8D1D5108-884F-5ED9-6C24-87B18AF13605}"/>
              </a:ext>
            </a:extLst>
          </p:cNvPr>
          <p:cNvSpPr/>
          <p:nvPr/>
        </p:nvSpPr>
        <p:spPr>
          <a:xfrm>
            <a:off x="5076606" y="1707591"/>
            <a:ext cx="1325521" cy="4174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Ovalas 15">
            <a:extLst>
              <a:ext uri="{FF2B5EF4-FFF2-40B4-BE49-F238E27FC236}">
                <a16:creationId xmlns="" xmlns:a16="http://schemas.microsoft.com/office/drawing/2014/main" id="{3DCD51CE-CAF2-B7EC-E9CE-B069E1453845}"/>
              </a:ext>
            </a:extLst>
          </p:cNvPr>
          <p:cNvSpPr/>
          <p:nvPr/>
        </p:nvSpPr>
        <p:spPr>
          <a:xfrm>
            <a:off x="4575617" y="1056719"/>
            <a:ext cx="1325521" cy="4174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as 16">
            <a:extLst>
              <a:ext uri="{FF2B5EF4-FFF2-40B4-BE49-F238E27FC236}">
                <a16:creationId xmlns="" xmlns:a16="http://schemas.microsoft.com/office/drawing/2014/main" id="{73A04735-65D0-F395-F5D7-209376790A1D}"/>
              </a:ext>
            </a:extLst>
          </p:cNvPr>
          <p:cNvSpPr/>
          <p:nvPr/>
        </p:nvSpPr>
        <p:spPr>
          <a:xfrm>
            <a:off x="3389395" y="964711"/>
            <a:ext cx="1325521" cy="4174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as 17">
            <a:extLst>
              <a:ext uri="{FF2B5EF4-FFF2-40B4-BE49-F238E27FC236}">
                <a16:creationId xmlns="" xmlns:a16="http://schemas.microsoft.com/office/drawing/2014/main" id="{9BD3B7C4-04D3-355B-DE41-479B7D1E87F5}"/>
              </a:ext>
            </a:extLst>
          </p:cNvPr>
          <p:cNvSpPr/>
          <p:nvPr/>
        </p:nvSpPr>
        <p:spPr>
          <a:xfrm>
            <a:off x="5317435" y="2346083"/>
            <a:ext cx="2057400" cy="4174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Ovalas 18">
            <a:extLst>
              <a:ext uri="{FF2B5EF4-FFF2-40B4-BE49-F238E27FC236}">
                <a16:creationId xmlns="" xmlns:a16="http://schemas.microsoft.com/office/drawing/2014/main" id="{6FEF7726-B0AB-16A2-07F7-18F99521A1DD}"/>
              </a:ext>
            </a:extLst>
          </p:cNvPr>
          <p:cNvSpPr/>
          <p:nvPr/>
        </p:nvSpPr>
        <p:spPr>
          <a:xfrm>
            <a:off x="8643166" y="3697357"/>
            <a:ext cx="2558234" cy="1423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130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9B9A14F-1B9A-1596-4C34-A37CCCCB64F7}"/>
              </a:ext>
            </a:extLst>
          </p:cNvPr>
          <p:cNvSpPr txBox="1"/>
          <p:nvPr/>
        </p:nvSpPr>
        <p:spPr>
          <a:xfrm>
            <a:off x="911086" y="680687"/>
            <a:ext cx="955481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400" b="1" dirty="0">
                <a:solidFill>
                  <a:srgbClr val="002060"/>
                </a:solidFill>
              </a:rPr>
              <a:t>Psichoaktyviųjų medžiagų vartojimo mažinimas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E5D3254-8EAF-2018-2946-B9C32F62B61F}"/>
              </a:ext>
            </a:extLst>
          </p:cNvPr>
          <p:cNvSpPr txBox="1"/>
          <p:nvPr/>
        </p:nvSpPr>
        <p:spPr>
          <a:xfrm>
            <a:off x="807140" y="2118469"/>
            <a:ext cx="5288860" cy="4562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lt-L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mažinti prevencinėmis priemonėmis išvengiamą mirtingumą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lt-L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mažinti psichoaktyviųjų medžiagų (alkoholio, tabako gaminių, elektroninių cigarečių, narkotinių ir psichotropinių medžiagų, raminamųjų ar migdomųjų vaistų, nepaskyrus gydytojui ir kt.) vartojimą</a:t>
            </a:r>
          </a:p>
          <a:p>
            <a:pPr marL="1257300" lvl="2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t-L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didinti psichoaktyviųjų medžiagų vartojimo pirminės prevencijos ir intervencijos paslaugų prieinamumą, kokybę ir veiksmingumą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lt-LT" dirty="0">
                <a:effectLst/>
                <a:ea typeface="Calibri" panose="020F0502020204030204" pitchFamily="34" charset="0"/>
              </a:rPr>
              <a:t>ugdyti psichologinį atsparumą, didinti raštingumą, užimtumą, bendruomeniškumą, stiprinti psichikos sveikatą ir gerovę</a:t>
            </a:r>
            <a:endParaRPr lang="lt-LT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8092D9-DE59-A382-9310-5149FFE8F7B9}"/>
              </a:ext>
            </a:extLst>
          </p:cNvPr>
          <p:cNvSpPr txBox="1"/>
          <p:nvPr/>
        </p:nvSpPr>
        <p:spPr>
          <a:xfrm>
            <a:off x="807140" y="1681840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b="1" dirty="0">
                <a:solidFill>
                  <a:srgbClr val="FFC000"/>
                </a:solidFill>
              </a:rPr>
              <a:t>Veiklų paskirtis</a:t>
            </a:r>
            <a:endParaRPr lang="lt-LT" sz="2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9F1DE5-041A-F834-490F-1249D1CE7DAC}"/>
              </a:ext>
            </a:extLst>
          </p:cNvPr>
          <p:cNvSpPr txBox="1"/>
          <p:nvPr/>
        </p:nvSpPr>
        <p:spPr>
          <a:xfrm>
            <a:off x="6742522" y="1681840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b="1" dirty="0">
                <a:solidFill>
                  <a:srgbClr val="FFC000"/>
                </a:solidFill>
                <a:effectLst/>
                <a:ea typeface="Calibri" panose="020F0502020204030204" pitchFamily="34" charset="0"/>
              </a:rPr>
              <a:t>Prioritetinių veiklų sritys</a:t>
            </a:r>
            <a:endParaRPr lang="lt-LT" sz="2400" b="1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DE86F5-A590-BF9E-974C-5A0532E641BA}"/>
              </a:ext>
            </a:extLst>
          </p:cNvPr>
          <p:cNvSpPr txBox="1"/>
          <p:nvPr/>
        </p:nvSpPr>
        <p:spPr>
          <a:xfrm>
            <a:off x="6432646" y="2144275"/>
            <a:ext cx="4952214" cy="2849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lt-LT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psichoaktyviųjų medžiagų vartojimo </a:t>
            </a:r>
            <a:r>
              <a:rPr lang="lt-LT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pirminė prevencija</a:t>
            </a:r>
            <a:r>
              <a:rPr lang="lt-LT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grįsta holistiniu požiūriu, </a:t>
            </a:r>
            <a:r>
              <a:rPr lang="lt-L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asmenybinių, tarpasmeninių, socialinių ir aplinkos apsauginių veiksnių stiprinimu bei rizikos veiksnių, skatinančių psichoaktyviųjų medžiagų vartojimą, </a:t>
            </a:r>
            <a:r>
              <a:rPr lang="lt-LT" sz="1800" dirty="0">
                <a:ea typeface="Calibri" panose="020F0502020204030204" pitchFamily="34" charset="0"/>
                <a:cs typeface="Times New Roman" panose="02020603050405020304" pitchFamily="18" charset="0"/>
              </a:rPr>
              <a:t>valdymu</a:t>
            </a:r>
            <a:endParaRPr lang="lt-L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lt-LT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intervencijos eksperimentuojantiems ir rizikingai vartojantiems </a:t>
            </a:r>
            <a:r>
              <a:rPr lang="lt-LT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psichoaktyviąsias medžiagas</a:t>
            </a:r>
            <a:endParaRPr lang="lt-L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75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76BA14-5D58-2235-CBA2-F3FF64216856}"/>
              </a:ext>
            </a:extLst>
          </p:cNvPr>
          <p:cNvSpPr txBox="1"/>
          <p:nvPr/>
        </p:nvSpPr>
        <p:spPr>
          <a:xfrm>
            <a:off x="1369114" y="720444"/>
            <a:ext cx="10289486" cy="1179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400" b="1" dirty="0">
                <a:solidFill>
                  <a:srgbClr val="002060"/>
                </a:solidFill>
              </a:rPr>
              <a:t>Psichoaktyviųjų medžiagų vartojimo mažinimas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t-LT" sz="3400" b="1" dirty="0">
                <a:solidFill>
                  <a:srgbClr val="FFC000"/>
                </a:solidFill>
              </a:rPr>
              <a:t>Veiklų t</a:t>
            </a:r>
            <a:r>
              <a:rPr lang="lt-LT" sz="3400" b="1" dirty="0">
                <a:solidFill>
                  <a:srgbClr val="FFC000"/>
                </a:solidFill>
                <a:effectLst/>
              </a:rPr>
              <a:t>ikslinė grupė ir galimi vykdytojai</a:t>
            </a:r>
            <a:endParaRPr lang="lt-LT" sz="34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Lentelė 1">
            <a:extLst>
              <a:ext uri="{FF2B5EF4-FFF2-40B4-BE49-F238E27FC236}">
                <a16:creationId xmlns="" xmlns:a16="http://schemas.microsoft.com/office/drawing/2014/main" id="{81387875-2645-5BFE-8827-B62998C54E2C}"/>
              </a:ext>
            </a:extLst>
          </p:cNvPr>
          <p:cNvGraphicFramePr>
            <a:graphicFrameLocks noGrp="1"/>
          </p:cNvGraphicFramePr>
          <p:nvPr/>
        </p:nvGraphicFramePr>
        <p:xfrm>
          <a:off x="2810510" y="2975927"/>
          <a:ext cx="6570980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0785">
                  <a:extLst>
                    <a:ext uri="{9D8B030D-6E8A-4147-A177-3AD203B41FA5}">
                      <a16:colId xmlns="" xmlns:a16="http://schemas.microsoft.com/office/drawing/2014/main" val="3936447839"/>
                    </a:ext>
                  </a:extLst>
                </a:gridCol>
                <a:gridCol w="5370195">
                  <a:extLst>
                    <a:ext uri="{9D8B030D-6E8A-4147-A177-3AD203B41FA5}">
                      <a16:colId xmlns="" xmlns:a16="http://schemas.microsoft.com/office/drawing/2014/main" val="28419320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04737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03231061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F6776CCC-FE15-D8E2-2B1F-FC669E4FA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2976563"/>
            <a:ext cx="4022725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graphicFrame>
        <p:nvGraphicFramePr>
          <p:cNvPr id="8" name="Lentelė 8">
            <a:extLst>
              <a:ext uri="{FF2B5EF4-FFF2-40B4-BE49-F238E27FC236}">
                <a16:creationId xmlns="" xmlns:a16="http://schemas.microsoft.com/office/drawing/2014/main" id="{50F35A8D-3F2A-394B-A38F-C0C216596791}"/>
              </a:ext>
            </a:extLst>
          </p:cNvPr>
          <p:cNvGraphicFramePr>
            <a:graphicFrameLocks noGrp="1"/>
          </p:cNvGraphicFramePr>
          <p:nvPr/>
        </p:nvGraphicFramePr>
        <p:xfrm>
          <a:off x="900743" y="2273617"/>
          <a:ext cx="10584908" cy="12509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31896">
                  <a:extLst>
                    <a:ext uri="{9D8B030D-6E8A-4147-A177-3AD203B41FA5}">
                      <a16:colId xmlns="" xmlns:a16="http://schemas.microsoft.com/office/drawing/2014/main" val="4214524348"/>
                    </a:ext>
                  </a:extLst>
                </a:gridCol>
                <a:gridCol w="7853012">
                  <a:extLst>
                    <a:ext uri="{9D8B030D-6E8A-4147-A177-3AD203B41FA5}">
                      <a16:colId xmlns="" xmlns:a16="http://schemas.microsoft.com/office/drawing/2014/main" val="3474308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dirty="0">
                          <a:solidFill>
                            <a:schemeClr val="tx1"/>
                          </a:solidFill>
                          <a:effectLst/>
                        </a:rPr>
                        <a:t>Tikslinė grupė ir aplinka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</a:pPr>
                      <a:r>
                        <a:rPr lang="lt-LT" sz="1800" b="0" dirty="0">
                          <a:solidFill>
                            <a:schemeClr val="tx1"/>
                          </a:solidFill>
                          <a:effectLst/>
                        </a:rPr>
                        <a:t>vaikai, paaugliai, jaunimas;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lt-LT" sz="1800" b="0" dirty="0">
                          <a:solidFill>
                            <a:schemeClr val="tx1"/>
                          </a:solidFill>
                          <a:effectLst/>
                        </a:rPr>
                        <a:t>vaikų, paauglių, jaunimo aplinkos nariai: šeima, mokykla, draugai/ bendraamžiai, bendruomenė (rekomenduojama - mažiausiai 30 proc. veiklų dalyvių)</a:t>
                      </a:r>
                      <a:endParaRPr lang="lt-LT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3767333"/>
                  </a:ext>
                </a:extLst>
              </a:tr>
            </a:tbl>
          </a:graphicData>
        </a:graphic>
      </p:graphicFrame>
      <p:graphicFrame>
        <p:nvGraphicFramePr>
          <p:cNvPr id="10" name="Lentelė 10">
            <a:extLst>
              <a:ext uri="{FF2B5EF4-FFF2-40B4-BE49-F238E27FC236}">
                <a16:creationId xmlns="" xmlns:a16="http://schemas.microsoft.com/office/drawing/2014/main" id="{D77A8ED8-6A08-639A-72A0-7129D700DB08}"/>
              </a:ext>
            </a:extLst>
          </p:cNvPr>
          <p:cNvGraphicFramePr>
            <a:graphicFrameLocks noGrp="1"/>
          </p:cNvGraphicFramePr>
          <p:nvPr/>
        </p:nvGraphicFramePr>
        <p:xfrm>
          <a:off x="903598" y="3791770"/>
          <a:ext cx="1053096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583">
                  <a:extLst>
                    <a:ext uri="{9D8B030D-6E8A-4147-A177-3AD203B41FA5}">
                      <a16:colId xmlns="" xmlns:a16="http://schemas.microsoft.com/office/drawing/2014/main" val="142399989"/>
                    </a:ext>
                  </a:extLst>
                </a:gridCol>
                <a:gridCol w="7784385">
                  <a:extLst>
                    <a:ext uri="{9D8B030D-6E8A-4147-A177-3AD203B41FA5}">
                      <a16:colId xmlns="" xmlns:a16="http://schemas.microsoft.com/office/drawing/2014/main" val="2271095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Veiklų planavimas ir galimi vykdytojai (</a:t>
                      </a:r>
                      <a:r>
                        <a:rPr lang="lt-LT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projektų vykdytojus nusistatys regionai</a:t>
                      </a:r>
                      <a:r>
                        <a:rPr lang="lt-L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lt-L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projektų vykdytojai  </a:t>
                      </a:r>
                      <a:r>
                        <a:rPr lang="lt-LT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savivaldybių visuomenės sveikatos biurai, savivaldybių administracijos;</a:t>
                      </a:r>
                    </a:p>
                    <a:p>
                      <a:r>
                        <a:rPr lang="lt-L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veiklų vykdytojai/partneriai </a:t>
                      </a:r>
                      <a:r>
                        <a:rPr lang="lt-LT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savivaldybių visuomenės sveikatos biurai, psichikos sveikatos centrai, nevyriausybinės organizacijos, švietimo įstaigos, neformaliojo ugdymo įstaigos, jaunimo centrai, socialinių paslaugų įstaigos, bendruomenių centrai, kitos valstybės ar savivaldybių įstaigos ir institucijos</a:t>
                      </a:r>
                      <a:r>
                        <a:rPr lang="lt-LT" b="0" dirty="0">
                          <a:effectLst/>
                        </a:rPr>
                        <a:t> </a:t>
                      </a:r>
                      <a:r>
                        <a:rPr lang="lt-LT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lt-LT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0511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67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="" xmlns:a16="http://schemas.microsoft.com/office/drawing/2014/main" id="{7C848AD7-446E-9317-72E2-DFB21E56C8B3}"/>
              </a:ext>
            </a:extLst>
          </p:cNvPr>
          <p:cNvSpPr/>
          <p:nvPr/>
        </p:nvSpPr>
        <p:spPr>
          <a:xfrm>
            <a:off x="281781" y="973891"/>
            <a:ext cx="5814219" cy="30890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3 priemonė.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Gerinti kokybiškų visuomenės sveikatos paslaugų prieinamumą regionuose: 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Psichikos sveikatos stiprinimo ir priklausomybės ligų prevencijos paslaugų prieinamumo didinimas, psichoaktyviųjų medžiagų vartojimo, rizikos sveikatai veiksnių mažinimas</a:t>
            </a:r>
            <a:r>
              <a:rPr lang="lt-LT" dirty="0">
                <a:solidFill>
                  <a:srgbClr val="FEFFFE"/>
                </a:solidFill>
                <a:latin typeface="Arial" panose="020B0604020202020204"/>
                <a:cs typeface="Times New Roman" panose="02020603050405020304" pitchFamily="18" charset="0"/>
              </a:rPr>
              <a:t>.</a:t>
            </a: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0BA3004E-DEF5-E1AC-53D9-20D5099AAA0A}"/>
              </a:ext>
            </a:extLst>
          </p:cNvPr>
          <p:cNvSpPr/>
          <p:nvPr/>
        </p:nvSpPr>
        <p:spPr>
          <a:xfrm>
            <a:off x="7018638" y="973891"/>
            <a:ext cx="4889200" cy="30315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600" i="0" u="none" strike="noStrike" kern="1200" cap="none" spc="0" normalizeH="0" baseline="0" noProof="0" dirty="0">
                <a:ln>
                  <a:noFill/>
                </a:ln>
                <a:solidFill>
                  <a:srgbClr val="1D60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Prioritetas teikiamas psichoaktyviųjų medžiagų vartojimo pirminės prevencijos ir intervencijos veikloms.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600" i="0" u="none" strike="noStrike" kern="1200" cap="none" spc="0" normalizeH="0" baseline="0" noProof="0" dirty="0">
                <a:ln>
                  <a:noFill/>
                </a:ln>
                <a:solidFill>
                  <a:srgbClr val="1D60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Tikslinės grupės: vaikai, paaugliai, jaunimas ir jų aplinkos nariai (šeima, mokykla, bendruomenė)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1600" i="0" u="none" strike="noStrike" kern="1200" cap="none" spc="0" normalizeH="0" baseline="0" noProof="0" dirty="0">
              <a:ln>
                <a:noFill/>
              </a:ln>
              <a:solidFill>
                <a:srgbClr val="1D60A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600" i="0" u="none" strike="noStrike" kern="1200" cap="none" spc="0" normalizeH="0" baseline="0" noProof="0" dirty="0">
                <a:ln>
                  <a:noFill/>
                </a:ln>
                <a:solidFill>
                  <a:srgbClr val="1D60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Išankstinė sąlyga – Patvirtintose regionų plėtros planų priemonėse numatytos veiklos yra pagrįstos mokslo įrodymais, pripažinta gerąja praktika ar tarptautiniais standartais pagal SAM pateiktas rekomendacijas</a:t>
            </a:r>
          </a:p>
        </p:txBody>
      </p:sp>
      <p:sp>
        <p:nvSpPr>
          <p:cNvPr id="10" name="Rodyklė: dešinėn 9">
            <a:extLst>
              <a:ext uri="{FF2B5EF4-FFF2-40B4-BE49-F238E27FC236}">
                <a16:creationId xmlns="" xmlns:a16="http://schemas.microsoft.com/office/drawing/2014/main" id="{7967457F-E38E-3A27-67F4-F4FD00351D3A}"/>
              </a:ext>
            </a:extLst>
          </p:cNvPr>
          <p:cNvSpPr/>
          <p:nvPr/>
        </p:nvSpPr>
        <p:spPr>
          <a:xfrm>
            <a:off x="6236043" y="2505173"/>
            <a:ext cx="642552" cy="673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5BC4C14A-1413-1524-9F16-FCAB7CA32C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3359" y="246670"/>
            <a:ext cx="10515600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400" b="1" dirty="0">
                <a:solidFill>
                  <a:srgbClr val="002060"/>
                </a:solidFill>
              </a:rPr>
              <a:t>Priemonės finansavimas ir išankstinė sąlyga</a:t>
            </a:r>
            <a:endParaRPr lang="lt-LT" dirty="0"/>
          </a:p>
        </p:txBody>
      </p:sp>
      <p:pic>
        <p:nvPicPr>
          <p:cNvPr id="3" name="Turinio vietos rezervavimo ženklas 4">
            <a:extLst>
              <a:ext uri="{FF2B5EF4-FFF2-40B4-BE49-F238E27FC236}">
                <a16:creationId xmlns="" xmlns:a16="http://schemas.microsoft.com/office/drawing/2014/main" id="{2AF5B953-EDE9-BB24-77CE-6B9A4B8710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661"/>
          <a:stretch/>
        </p:blipFill>
        <p:spPr>
          <a:xfrm>
            <a:off x="1111576" y="4169480"/>
            <a:ext cx="10515600" cy="245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87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Lentelė 1">
            <a:extLst>
              <a:ext uri="{FF2B5EF4-FFF2-40B4-BE49-F238E27FC236}">
                <a16:creationId xmlns="" xmlns:a16="http://schemas.microsoft.com/office/drawing/2014/main" id="{5E8B3CFE-0817-7176-7DFE-90616B7D5215}"/>
              </a:ext>
            </a:extLst>
          </p:cNvPr>
          <p:cNvGraphicFramePr>
            <a:graphicFrameLocks noGrp="1"/>
          </p:cNvGraphicFramePr>
          <p:nvPr/>
        </p:nvGraphicFramePr>
        <p:xfrm>
          <a:off x="527901" y="1248318"/>
          <a:ext cx="11090207" cy="5293884"/>
        </p:xfrm>
        <a:graphic>
          <a:graphicData uri="http://schemas.openxmlformats.org/drawingml/2006/table">
            <a:tbl>
              <a:tblPr firstRow="1" firstCol="1" bandRow="1"/>
              <a:tblGrid>
                <a:gridCol w="5052767">
                  <a:extLst>
                    <a:ext uri="{9D8B030D-6E8A-4147-A177-3AD203B41FA5}">
                      <a16:colId xmlns="" xmlns:a16="http://schemas.microsoft.com/office/drawing/2014/main" val="2644980704"/>
                    </a:ext>
                  </a:extLst>
                </a:gridCol>
                <a:gridCol w="6037440">
                  <a:extLst>
                    <a:ext uri="{9D8B030D-6E8A-4147-A177-3AD203B41FA5}">
                      <a16:colId xmlns="" xmlns:a16="http://schemas.microsoft.com/office/drawing/2014/main" val="3958600909"/>
                    </a:ext>
                  </a:extLst>
                </a:gridCol>
              </a:tblGrid>
              <a:tr h="529388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lt-LT" sz="2000" b="1" i="0" u="sng" strike="noStrike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087" marR="107087" marT="148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Remtis </a:t>
                      </a:r>
                      <a:r>
                        <a:rPr lang="lt-LT" sz="2000" b="1" i="0" u="sng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planuojant, įgyvendinant, koordinuojant, vertinant ir tobulinant veiklas</a:t>
                      </a:r>
                      <a:endParaRPr lang="lt-LT" sz="2000" b="1" i="0" u="sng" strike="noStrike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lt-LT" sz="20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Kiekviena veikla turėtų remtis 3 etapo „</a:t>
                      </a:r>
                      <a:r>
                        <a:rPr lang="lt-LT" sz="2000" b="1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Programos kūrimas</a:t>
                      </a:r>
                      <a:r>
                        <a:rPr lang="lt-LT" sz="20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 standartais (19-22 psl.), kitų etapų standartais – pageidautina</a:t>
                      </a:r>
                    </a:p>
                    <a:p>
                      <a:pPr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lt-LT" sz="2000" b="0" i="0" u="none" strike="noStrik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7472" marR="0" lvl="0" indent="-347472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https://ntakd.lrv.lt/uploads/ntakd/documents/files/30470-NTAKD-EDPQS-Quick-Guide-LT.pdf</a:t>
                      </a:r>
                      <a:r>
                        <a:rPr lang="lt-LT" sz="16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lt-LT" sz="16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7472" indent="-347472" algn="just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lt-LT" sz="20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7472" indent="-347472" algn="just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lt-LT" sz="20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7472" indent="-347472" algn="just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lt-LT" sz="20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7472" indent="-347472" algn="just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lt-LT" sz="20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7087" marR="107087" marT="14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55694121"/>
                  </a:ext>
                </a:extLst>
              </a:tr>
            </a:tbl>
          </a:graphicData>
        </a:graphic>
      </p:graphicFrame>
      <p:pic>
        <p:nvPicPr>
          <p:cNvPr id="4" name="Paveikslėlis 3">
            <a:extLst>
              <a:ext uri="{FF2B5EF4-FFF2-40B4-BE49-F238E27FC236}">
                <a16:creationId xmlns="" xmlns:a16="http://schemas.microsoft.com/office/drawing/2014/main" id="{6E2EDCE9-B0B0-B477-651E-2A3924EA5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52" y="1874107"/>
            <a:ext cx="3714551" cy="4042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1E8D9D-7735-E93D-45DD-B1B47C8688F3}"/>
              </a:ext>
            </a:extLst>
          </p:cNvPr>
          <p:cNvSpPr txBox="1"/>
          <p:nvPr/>
        </p:nvSpPr>
        <p:spPr>
          <a:xfrm>
            <a:off x="728221" y="307282"/>
            <a:ext cx="10248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400" b="1" i="0" u="none" strike="noStrike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Europos psichoaktyviųjų medžiagų vartojimo prevencijos kokybės standartai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2443708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Lentelė 1">
            <a:extLst>
              <a:ext uri="{FF2B5EF4-FFF2-40B4-BE49-F238E27FC236}">
                <a16:creationId xmlns="" xmlns:a16="http://schemas.microsoft.com/office/drawing/2014/main" id="{714F596B-18ED-71C0-8B23-BEFFC7E1585A}"/>
              </a:ext>
            </a:extLst>
          </p:cNvPr>
          <p:cNvGraphicFramePr>
            <a:graphicFrameLocks noGrp="1"/>
          </p:cNvGraphicFramePr>
          <p:nvPr/>
        </p:nvGraphicFramePr>
        <p:xfrm>
          <a:off x="671748" y="1088653"/>
          <a:ext cx="11149140" cy="511432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485124">
                  <a:extLst>
                    <a:ext uri="{9D8B030D-6E8A-4147-A177-3AD203B41FA5}">
                      <a16:colId xmlns="" xmlns:a16="http://schemas.microsoft.com/office/drawing/2014/main" val="2779108460"/>
                    </a:ext>
                  </a:extLst>
                </a:gridCol>
                <a:gridCol w="6664016">
                  <a:extLst>
                    <a:ext uri="{9D8B030D-6E8A-4147-A177-3AD203B41FA5}">
                      <a16:colId xmlns="" xmlns:a16="http://schemas.microsoft.com/office/drawing/2014/main" val="1827382636"/>
                    </a:ext>
                  </a:extLst>
                </a:gridCol>
              </a:tblGrid>
              <a:tr h="51143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800" dirty="0">
                          <a:effectLst/>
                        </a:rPr>
                        <a:t> </a:t>
                      </a:r>
                      <a:endParaRPr lang="lt-LT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52" marR="11045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lt-LT" sz="2000" b="0" u="none" dirty="0">
                          <a:effectLst/>
                        </a:rPr>
                        <a:t>Remtis</a:t>
                      </a:r>
                      <a:r>
                        <a:rPr lang="lt-LT" sz="2000" b="1" u="sng" dirty="0">
                          <a:effectLst/>
                        </a:rPr>
                        <a:t> nustatant ir pagrindžiant planuojamų veiklų apimtį, turinį ir mokslinį pagrindimą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lt-LT" sz="2000" b="0" dirty="0">
                          <a:effectLst/>
                        </a:rPr>
                        <a:t>3 skyrius (51-68 psl.): Įrodymais grįstos </a:t>
                      </a:r>
                      <a:r>
                        <a:rPr lang="lt-LT" sz="2000" b="1" dirty="0">
                          <a:effectLst/>
                        </a:rPr>
                        <a:t>prevencijos principai ir veiklų veiksmingumo apžvalga</a:t>
                      </a:r>
                      <a:r>
                        <a:rPr lang="lt-LT" sz="2000" b="0" dirty="0">
                          <a:effectLst/>
                        </a:rPr>
                        <a:t>. Pasirinktų vykdyti veiklų veiksmingumas turėtų būti ne mažiau kaip </a:t>
                      </a:r>
                      <a:r>
                        <a:rPr lang="lt-LT" sz="1800" b="0" i="1" dirty="0">
                          <a:solidFill>
                            <a:srgbClr val="C00000"/>
                          </a:solidFill>
                          <a:effectLst/>
                        </a:rPr>
                        <a:t>** Tinkamas</a:t>
                      </a:r>
                      <a:endParaRPr lang="lt-LT" sz="2000" b="0" i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lt-LT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5-9 skyriai (87-150 psl.): p</a:t>
                      </a:r>
                      <a:r>
                        <a:rPr lang="lt-LT" sz="2000" b="0" dirty="0">
                          <a:effectLst/>
                        </a:rPr>
                        <a:t>ateikiami</a:t>
                      </a:r>
                      <a:r>
                        <a:rPr lang="lt-LT" sz="2000" b="1" dirty="0">
                          <a:effectLst/>
                        </a:rPr>
                        <a:t> prevencijos metodai pagal aplinką</a:t>
                      </a:r>
                      <a:r>
                        <a:rPr lang="lt-LT" sz="2000" b="0" dirty="0">
                          <a:effectLst/>
                        </a:rPr>
                        <a:t> (prevencija šeimoje, mokykloje, darbo vietoje, bendruomenėje, aplinkos prevencija, pasitelkiant žiniasklaidą)</a:t>
                      </a:r>
                    </a:p>
                    <a:p>
                      <a:pPr marL="0" lvl="0" indent="0"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endParaRPr lang="lt-LT" sz="2000" b="0" dirty="0">
                        <a:effectLst/>
                      </a:endParaRPr>
                    </a:p>
                    <a:p>
                      <a:pPr marL="0" lvl="0" indent="0"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lt-LT" sz="1600" b="0" u="sng" dirty="0">
                          <a:effectLst/>
                          <a:hlinkClick r:id="rId2"/>
                        </a:rPr>
                        <a:t>https://www.emcdda.europa.eu/system/files/publications/11733/Europos-prevencijos-mokymo-programa-eupc-LT.pdf</a:t>
                      </a:r>
                      <a:endParaRPr lang="lt-LT" sz="1600" b="0" dirty="0">
                        <a:effectLst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800" dirty="0">
                          <a:effectLst/>
                        </a:rPr>
                        <a:t> </a:t>
                      </a:r>
                      <a:endParaRPr lang="lt-LT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452" marR="110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06749182"/>
                  </a:ext>
                </a:extLst>
              </a:tr>
            </a:tbl>
          </a:graphicData>
        </a:graphic>
      </p:graphicFrame>
      <p:pic>
        <p:nvPicPr>
          <p:cNvPr id="4" name="Paveikslėlis 3">
            <a:extLst>
              <a:ext uri="{FF2B5EF4-FFF2-40B4-BE49-F238E27FC236}">
                <a16:creationId xmlns="" xmlns:a16="http://schemas.microsoft.com/office/drawing/2014/main" id="{541516FE-CF44-99D2-8653-3910F4039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90" y="1431536"/>
            <a:ext cx="4111354" cy="39949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A269D8-A6D1-6615-8C8A-76CFC9A4FAA6}"/>
              </a:ext>
            </a:extLst>
          </p:cNvPr>
          <p:cNvSpPr txBox="1"/>
          <p:nvPr/>
        </p:nvSpPr>
        <p:spPr>
          <a:xfrm>
            <a:off x="1435230" y="312137"/>
            <a:ext cx="8934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400" b="1" dirty="0">
                <a:effectLst/>
              </a:rPr>
              <a:t>Europos prevencijos mokymo </a:t>
            </a:r>
            <a:r>
              <a:rPr lang="en-US" sz="2400" b="1" dirty="0" err="1">
                <a:effectLst/>
              </a:rPr>
              <a:t>programa</a:t>
            </a:r>
            <a:endParaRPr lang="lt-LT" sz="2400" b="1" dirty="0"/>
          </a:p>
        </p:txBody>
      </p:sp>
    </p:spTree>
    <p:extLst>
      <p:ext uri="{BB962C8B-B14F-4D97-AF65-F5344CB8AC3E}">
        <p14:creationId xmlns:p14="http://schemas.microsoft.com/office/powerpoint/2010/main" val="2328934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Lentelė 1">
            <a:extLst>
              <a:ext uri="{FF2B5EF4-FFF2-40B4-BE49-F238E27FC236}">
                <a16:creationId xmlns="" xmlns:a16="http://schemas.microsoft.com/office/drawing/2014/main" id="{232848DE-C3D9-5C49-E8A4-EEE66AF5DE07}"/>
              </a:ext>
            </a:extLst>
          </p:cNvPr>
          <p:cNvGraphicFramePr>
            <a:graphicFrameLocks noGrp="1"/>
          </p:cNvGraphicFramePr>
          <p:nvPr/>
        </p:nvGraphicFramePr>
        <p:xfrm>
          <a:off x="643466" y="1300899"/>
          <a:ext cx="10905067" cy="4584649"/>
        </p:xfrm>
        <a:graphic>
          <a:graphicData uri="http://schemas.openxmlformats.org/drawingml/2006/table">
            <a:tbl>
              <a:tblPr firstRow="1" firstCol="1" bandRow="1"/>
              <a:tblGrid>
                <a:gridCol w="5078603">
                  <a:extLst>
                    <a:ext uri="{9D8B030D-6E8A-4147-A177-3AD203B41FA5}">
                      <a16:colId xmlns="" xmlns:a16="http://schemas.microsoft.com/office/drawing/2014/main" val="607364359"/>
                    </a:ext>
                  </a:extLst>
                </a:gridCol>
                <a:gridCol w="5826464">
                  <a:extLst>
                    <a:ext uri="{9D8B030D-6E8A-4147-A177-3AD203B41FA5}">
                      <a16:colId xmlns="" xmlns:a16="http://schemas.microsoft.com/office/drawing/2014/main" val="2517812232"/>
                    </a:ext>
                  </a:extLst>
                </a:gridCol>
              </a:tblGrid>
              <a:tr h="458464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lt-LT" sz="2000" b="0" i="0" u="none" strike="noStrike" dirty="0"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151615" marR="151615" marT="2105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Pts val="1100"/>
                        <a:buFont typeface="Wingdings" panose="05000000000000000000" pitchFamily="2" charset="2"/>
                        <a:buNone/>
                      </a:pPr>
                      <a:r>
                        <a:rPr lang="en-US" sz="2000" dirty="0" err="1">
                          <a:effectLst/>
                        </a:rPr>
                        <a:t>Planuojant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veiklų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apimtį</a:t>
                      </a:r>
                      <a:r>
                        <a:rPr lang="en-US" sz="2000" dirty="0">
                          <a:effectLst/>
                        </a:rPr>
                        <a:t> ir </a:t>
                      </a:r>
                      <a:r>
                        <a:rPr lang="en-US" sz="2000" dirty="0" err="1">
                          <a:effectLst/>
                        </a:rPr>
                        <a:t>turinį</a:t>
                      </a:r>
                      <a:r>
                        <a:rPr lang="en-US" sz="2000" dirty="0">
                          <a:effectLst/>
                        </a:rPr>
                        <a:t> - </a:t>
                      </a:r>
                      <a:r>
                        <a:rPr lang="en-US" sz="2000" dirty="0" err="1">
                          <a:effectLst/>
                        </a:rPr>
                        <a:t>remtis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holistiniu</a:t>
                      </a:r>
                      <a:r>
                        <a:rPr lang="en-US" sz="2000" b="1" dirty="0">
                          <a:effectLst/>
                        </a:rPr>
                        <a:t>, </a:t>
                      </a:r>
                      <a:r>
                        <a:rPr lang="en-US" sz="2000" b="1" dirty="0" err="1">
                          <a:effectLst/>
                        </a:rPr>
                        <a:t>tikslinę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grupę</a:t>
                      </a:r>
                      <a:r>
                        <a:rPr lang="en-US" sz="2000" b="1" dirty="0">
                          <a:effectLst/>
                        </a:rPr>
                        <a:t> ir </a:t>
                      </a:r>
                      <a:r>
                        <a:rPr lang="en-US" sz="2000" b="1" dirty="0" err="1">
                          <a:effectLst/>
                        </a:rPr>
                        <a:t>jos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aplinką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apimančiu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požiūriu</a:t>
                      </a:r>
                      <a:endParaRPr lang="lt-LT" sz="2000" dirty="0">
                        <a:effectLst/>
                      </a:endParaRPr>
                    </a:p>
                    <a:p>
                      <a:pPr marL="0" indent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Pts val="1100"/>
                        <a:buFont typeface="Wingdings" panose="05000000000000000000" pitchFamily="2" charset="2"/>
                        <a:buNone/>
                      </a:pPr>
                      <a:r>
                        <a:rPr lang="en-US" sz="2000" dirty="0" err="1">
                          <a:effectLst/>
                        </a:rPr>
                        <a:t>Vienas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rekomenduojamų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pavyzdžių</a:t>
                      </a:r>
                      <a:r>
                        <a:rPr lang="lt-LT" sz="2000" dirty="0">
                          <a:effectLst/>
                        </a:rPr>
                        <a:t> – </a:t>
                      </a:r>
                      <a:r>
                        <a:rPr lang="en-US" sz="2000" b="1" dirty="0" err="1">
                          <a:effectLst/>
                        </a:rPr>
                        <a:t>Islandijos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integruotos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prevencijos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modelio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koncepcija</a:t>
                      </a:r>
                      <a:endParaRPr lang="lt-LT" sz="2000" dirty="0">
                        <a:effectLst/>
                      </a:endParaRPr>
                    </a:p>
                    <a:p>
                      <a:pPr marL="0" indent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Pts val="1100"/>
                        <a:buFont typeface="Wingdings" panose="05000000000000000000" pitchFamily="2" charset="2"/>
                        <a:buNone/>
                      </a:pPr>
                      <a:r>
                        <a:rPr lang="lt-LT" sz="2000" dirty="0">
                          <a:effectLst/>
                        </a:rPr>
                        <a:t>Jaunų </a:t>
                      </a:r>
                      <a:r>
                        <a:rPr lang="en-US" sz="2000" dirty="0" err="1">
                          <a:effectLst/>
                        </a:rPr>
                        <a:t>asmenų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aplinkos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šeimoje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mokykloje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draugų-bendraamžių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laisvalaikio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praleidimo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vietų</a:t>
                      </a:r>
                      <a:r>
                        <a:rPr lang="en-US" sz="2000" dirty="0">
                          <a:effectLst/>
                        </a:rPr>
                        <a:t>) </a:t>
                      </a:r>
                      <a:r>
                        <a:rPr lang="en-US" sz="2000" dirty="0" err="1">
                          <a:effectLst/>
                        </a:rPr>
                        <a:t>veiksnių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stebėsenos</a:t>
                      </a:r>
                      <a:r>
                        <a:rPr lang="en-US" sz="2000" dirty="0">
                          <a:effectLst/>
                        </a:rPr>
                        <a:t> ir </a:t>
                      </a:r>
                      <a:r>
                        <a:rPr lang="en-US" sz="2000" dirty="0" err="1">
                          <a:effectLst/>
                        </a:rPr>
                        <a:t>analizės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pagrindu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suburti</a:t>
                      </a:r>
                      <a:r>
                        <a:rPr lang="en-US" sz="2000" dirty="0">
                          <a:effectLst/>
                        </a:rPr>
                        <a:t> visas </a:t>
                      </a:r>
                      <a:r>
                        <a:rPr lang="en-US" sz="2000" dirty="0" err="1">
                          <a:effectLst/>
                        </a:rPr>
                        <a:t>suinteresuotas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puses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siekiant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sukurti</a:t>
                      </a:r>
                      <a:r>
                        <a:rPr lang="en-US" sz="2000" b="1" dirty="0">
                          <a:effectLst/>
                        </a:rPr>
                        <a:t> paramos ir </a:t>
                      </a:r>
                      <a:r>
                        <a:rPr lang="en-US" sz="2000" b="1" dirty="0" err="1">
                          <a:effectLst/>
                        </a:rPr>
                        <a:t>galimybių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tinklą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pozityviam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jauno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žmogaus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augimui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vietos</a:t>
                      </a:r>
                      <a:r>
                        <a:rPr lang="en-US" sz="2000" dirty="0">
                          <a:effectLst/>
                        </a:rPr>
                        <a:t> bendruomenės </a:t>
                      </a:r>
                      <a:r>
                        <a:rPr lang="en-US" sz="2000" dirty="0" err="1">
                          <a:effectLst/>
                        </a:rPr>
                        <a:t>lygmenyje</a:t>
                      </a:r>
                      <a:endParaRPr lang="lt-LT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615" marR="151615" marT="210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9929576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1033805-2BCF-7164-B2F3-FF2279A6D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23" y="1300899"/>
            <a:ext cx="4780832" cy="182644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D17D708-EC7D-4460-5DE1-55E01421C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23" y="3357885"/>
            <a:ext cx="4780832" cy="18731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4550E3-A7B7-4C43-ECC8-F932E002F819}"/>
              </a:ext>
            </a:extLst>
          </p:cNvPr>
          <p:cNvSpPr txBox="1"/>
          <p:nvPr/>
        </p:nvSpPr>
        <p:spPr>
          <a:xfrm>
            <a:off x="1066690" y="659647"/>
            <a:ext cx="10058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400" b="1" dirty="0">
                <a:effectLst/>
              </a:rPr>
              <a:t>Islandijos jaunimo psichoaktyviųjų medžiagų vartojimo prevencijos modelis</a:t>
            </a:r>
            <a:endParaRPr lang="lt-LT" sz="2400" b="1" dirty="0"/>
          </a:p>
        </p:txBody>
      </p:sp>
    </p:spTree>
    <p:extLst>
      <p:ext uri="{BB962C8B-B14F-4D97-AF65-F5344CB8AC3E}">
        <p14:creationId xmlns:p14="http://schemas.microsoft.com/office/powerpoint/2010/main" val="859346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EE8F32A7-32DD-0897-74F5-3D7EA1D0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28" y="502911"/>
            <a:ext cx="11629748" cy="877749"/>
          </a:xfrm>
        </p:spPr>
        <p:txBody>
          <a:bodyPr/>
          <a:lstStyle/>
          <a:p>
            <a:pPr lvl="0" algn="ctr" fontAlgn="auto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lt-LT" sz="16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REGIONINĖ PAŽANGOS PRIEMONĖ </a:t>
            </a:r>
            <a:br>
              <a:rPr lang="lt-LT" sz="16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</a:br>
            <a:r>
              <a:rPr lang="lt-LT" sz="16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„GERINTI KOKYBIŠKŲ VISUOMENĖS SVEIKATOS PASLAUGŲ PRIEINAMUMĄ REGIONUOSE“</a:t>
            </a:r>
            <a:br>
              <a:rPr lang="lt-LT" sz="16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</a:br>
            <a:r>
              <a:rPr lang="lt-LT" sz="16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PLANAVIMO EIGA</a:t>
            </a:r>
            <a:r>
              <a:rPr lang="lt-LT" sz="24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/>
            </a:r>
            <a:br>
              <a:rPr lang="lt-LT" sz="24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</a:br>
            <a:endParaRPr lang="lt-LT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B715193-79C5-AF0B-55BD-BB00E967C634}"/>
              </a:ext>
            </a:extLst>
          </p:cNvPr>
          <p:cNvSpPr txBox="1"/>
          <p:nvPr/>
        </p:nvSpPr>
        <p:spPr>
          <a:xfrm>
            <a:off x="930031" y="1602154"/>
            <a:ext cx="101287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ea typeface="Calibri" panose="020F0502020204030204" pitchFamily="34" charset="0"/>
              </a:rPr>
              <a:t>1. Regioninės pažangos priemonės </a:t>
            </a:r>
            <a:r>
              <a:rPr lang="lt-LT" i="1" dirty="0">
                <a:ea typeface="Calibri" panose="020F0502020204030204" pitchFamily="34" charset="0"/>
              </a:rPr>
              <a:t>finansavimo gairių </a:t>
            </a:r>
            <a:r>
              <a:rPr lang="lt-LT" dirty="0">
                <a:ea typeface="Calibri" panose="020F0502020204030204" pitchFamily="34" charset="0"/>
              </a:rPr>
              <a:t>projekto parengimas, pateikimas derinti VRM, tvirtinimas – planuojama patvirtinti iki 2022 m. </a:t>
            </a:r>
            <a:r>
              <a:rPr lang="lt-LT" dirty="0" err="1">
                <a:ea typeface="Calibri" panose="020F0502020204030204" pitchFamily="34" charset="0"/>
              </a:rPr>
              <a:t>pab</a:t>
            </a:r>
            <a:r>
              <a:rPr lang="lt-LT" dirty="0">
                <a:ea typeface="Calibri" panose="020F0502020204030204" pitchFamily="34" charset="0"/>
              </a:rPr>
              <a:t>.</a:t>
            </a:r>
          </a:p>
          <a:p>
            <a:r>
              <a:rPr lang="lt-LT" dirty="0">
                <a:ea typeface="Calibri" panose="020F0502020204030204" pitchFamily="34" charset="0"/>
              </a:rPr>
              <a:t> </a:t>
            </a: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0"/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Rengiami regionų plėtros planai, kuriuose, remiantis finansavimo gairėmis, suplanuojamos regioninės pažangos priemonės, joms numatomi siektini rodikliai, lėšos.</a:t>
            </a:r>
          </a:p>
          <a:p>
            <a:pPr lvl="0"/>
            <a:endParaRPr lang="lt-LT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Regionų plėtros planus tvirtina Regionų plėtros tarybos, gavusios VRM ir ministerijų (</a:t>
            </a:r>
            <a:r>
              <a:rPr lang="lt-LT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asignavimų valdytojų ir atsakingų už 2021-2027 m. IP </a:t>
            </a:r>
            <a:r>
              <a:rPr lang="lt-LT" i="1" dirty="0">
                <a:ea typeface="Times New Roman" panose="02020603050405020304" pitchFamily="18" charset="0"/>
              </a:rPr>
              <a:t>prioritetų ir uždavinių </a:t>
            </a:r>
            <a:r>
              <a:rPr lang="lt-LT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įgyvendinimą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išvadas.</a:t>
            </a:r>
            <a:endParaRPr lang="lt-LT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lt-LT" dirty="0">
                <a:ea typeface="Calibri" panose="020F0502020204030204" pitchFamily="34" charset="0"/>
              </a:rPr>
              <a:t>4. Patvirtinus regionų plėtros planus priemonių vykdytojai gauna kvietimus rengti projektų įgyvendinimo planus, kuriuos vertins ir vėliau pasirašys projektų sutartis įgyvendinančioji institucija – VšĮ Centrinė projektų valdymo agentūra</a:t>
            </a:r>
            <a:endParaRPr lang="lt-LT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78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41A8BC33-6B85-443B-ACBD-3180DC89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988"/>
            <a:ext cx="12078392" cy="1325563"/>
          </a:xfrm>
        </p:spPr>
        <p:txBody>
          <a:bodyPr>
            <a:normAutofit/>
          </a:bodyPr>
          <a:lstStyle/>
          <a:p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 - SVEIKO GYVENIMO METAI – VIENI TRUMPIAUSIŲ ES,</a:t>
            </a:r>
            <a:b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PREVENCIJOS PRIEMONĖMIS IŠVENGIAMO MIRTINGUMO RODIKLIAI VIENI</a:t>
            </a:r>
            <a:b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DIDŽIAUSIŲ ES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="" xmlns:a16="http://schemas.microsoft.com/office/drawing/2014/main" id="{4682A190-D3C3-4C06-8C68-B8E8F7DA3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8279" y="1293297"/>
            <a:ext cx="5570113" cy="5564703"/>
          </a:xfrm>
        </p:spPr>
      </p:pic>
      <p:pic>
        <p:nvPicPr>
          <p:cNvPr id="7" name="Paveikslėlis 6">
            <a:extLst>
              <a:ext uri="{FF2B5EF4-FFF2-40B4-BE49-F238E27FC236}">
                <a16:creationId xmlns="" xmlns:a16="http://schemas.microsoft.com/office/drawing/2014/main" id="{B3C2F338-A545-413D-B9FD-06E62AF26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7283"/>
            <a:ext cx="5876013" cy="5490985"/>
          </a:xfrm>
          <a:prstGeom prst="rect">
            <a:avLst/>
          </a:prstGeom>
        </p:spPr>
      </p:pic>
      <p:sp>
        <p:nvSpPr>
          <p:cNvPr id="8" name="Rodyklė: dešinėn 7">
            <a:extLst>
              <a:ext uri="{FF2B5EF4-FFF2-40B4-BE49-F238E27FC236}">
                <a16:creationId xmlns="" xmlns:a16="http://schemas.microsoft.com/office/drawing/2014/main" id="{2DB592AE-748E-4B0E-B8D7-A8059E8ECFB8}"/>
              </a:ext>
            </a:extLst>
          </p:cNvPr>
          <p:cNvSpPr/>
          <p:nvPr/>
        </p:nvSpPr>
        <p:spPr>
          <a:xfrm>
            <a:off x="764408" y="5247462"/>
            <a:ext cx="978408" cy="230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odyklė: kairėn 8">
            <a:extLst>
              <a:ext uri="{FF2B5EF4-FFF2-40B4-BE49-F238E27FC236}">
                <a16:creationId xmlns="" xmlns:a16="http://schemas.microsoft.com/office/drawing/2014/main" id="{4D87844D-1B16-457B-8FFF-DFB86A93C168}"/>
              </a:ext>
            </a:extLst>
          </p:cNvPr>
          <p:cNvSpPr/>
          <p:nvPr/>
        </p:nvSpPr>
        <p:spPr>
          <a:xfrm>
            <a:off x="3729162" y="5827222"/>
            <a:ext cx="978408" cy="266008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Stačiakampis 9">
            <a:extLst>
              <a:ext uri="{FF2B5EF4-FFF2-40B4-BE49-F238E27FC236}">
                <a16:creationId xmlns="" xmlns:a16="http://schemas.microsoft.com/office/drawing/2014/main" id="{84E31825-A927-47DE-BAA2-BD37F3DB5609}"/>
              </a:ext>
            </a:extLst>
          </p:cNvPr>
          <p:cNvSpPr/>
          <p:nvPr/>
        </p:nvSpPr>
        <p:spPr>
          <a:xfrm>
            <a:off x="1829424" y="1437855"/>
            <a:ext cx="2217163" cy="811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</a:rPr>
              <a:t>SVEIKI GYVENIMO METAI</a:t>
            </a:r>
          </a:p>
        </p:txBody>
      </p:sp>
    </p:spTree>
    <p:extLst>
      <p:ext uri="{BB962C8B-B14F-4D97-AF65-F5344CB8AC3E}">
        <p14:creationId xmlns:p14="http://schemas.microsoft.com/office/powerpoint/2010/main" val="326020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EE8F32A7-32DD-0897-74F5-3D7EA1D0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20" y="159034"/>
            <a:ext cx="11629748" cy="877749"/>
          </a:xfrm>
        </p:spPr>
        <p:txBody>
          <a:bodyPr/>
          <a:lstStyle/>
          <a:p>
            <a:pPr lvl="0" algn="ctr" fontAlgn="auto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lt-LT" sz="14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SAM Regioninės pažangos priemonės </a:t>
            </a:r>
            <a:br>
              <a:rPr lang="lt-LT" sz="14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</a:br>
            <a:r>
              <a:rPr lang="lt-LT" sz="14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„Gerinti kokybiškų visuomenės sveikatos paslaugų prieinamumą regionuose“</a:t>
            </a:r>
            <a:br>
              <a:rPr lang="lt-LT" sz="14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</a:br>
            <a:r>
              <a:rPr lang="lt-LT" sz="14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FINANSAVIMO GAIRĖS (I)</a:t>
            </a:r>
            <a:r>
              <a:rPr lang="lt-LT" sz="24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/>
            </a:r>
            <a:br>
              <a:rPr lang="lt-LT" sz="24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</a:br>
            <a:endParaRPr lang="lt-LT" sz="1800" b="1" dirty="0"/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="" xmlns:a16="http://schemas.microsoft.com/office/drawing/2014/main" id="{FFECEE8C-022D-27E9-DB91-0BBF0B5CE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262" y="922215"/>
            <a:ext cx="10814538" cy="5254748"/>
          </a:xfrm>
        </p:spPr>
        <p:txBody>
          <a:bodyPr/>
          <a:lstStyle/>
          <a:p>
            <a:pPr marL="400050" indent="-400050">
              <a:buAutoNum type="romanUcPeriod"/>
            </a:pPr>
            <a:r>
              <a:rPr lang="lt-LT" sz="16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Bendra informacija apie regioninę priemonę</a:t>
            </a:r>
          </a:p>
          <a:p>
            <a:pPr marL="0" indent="0" algn="just">
              <a:buNone/>
            </a:pP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2021–2027 m. ES fondų investicijų programos 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prioritetas „</a:t>
            </a:r>
            <a:r>
              <a:rPr lang="lt-L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Socialiai atsakingesnė ir </a:t>
            </a:r>
            <a:r>
              <a:rPr lang="lt-LT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įtraukesnė</a:t>
            </a:r>
            <a:r>
              <a:rPr lang="lt-L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Europa“</a:t>
            </a:r>
          </a:p>
          <a:p>
            <a:pPr marL="0" indent="0" algn="just">
              <a:buNone/>
            </a:pP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4.8 uždavinys 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Suteikti daugiau vienodų galimybių už prieinamą kainą laiku gauti kokybiškas ir tvarias paslaugas, įskaitant paslaugas, kuriomis skatinamos galimybės gauti būstą ir į asmenį orientuotą priežiūrą, įskaitant sveikatos priežiūrą; modernizuoti socialinės apsaugos sistemas, be kita ko, skatinti, kad būtų suteikta galimybė naudotis socialine apsauga, daugiau dėmesio skiriant vaikams ir palankių sąlygų neturinčioms grupėms; gerinti sveikatos priežiūros sistemų ir ilgalaikės priežiūros paslaugų prieinamumą, taip pat ir neįgaliesiems, rezultatyvumą ir tvarumą“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Skiriamos lėšos ir finansavimo šaltinis: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22 000</a:t>
            </a: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tūkst. eurų</a:t>
            </a:r>
          </a:p>
          <a:p>
            <a:pPr marL="0" indent="0">
              <a:buNone/>
            </a:pP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 jų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299 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tūkst. eurų sudaro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lt-L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uropos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socialinio fondo (ESF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lėšos ir </a:t>
            </a:r>
            <a:r>
              <a:rPr lang="lt-L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4 701 tūkst. eurų nacionalinio bendrojo finansavimo lėšos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Vakarų ir vidurio region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15 297 646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eurų ESF+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Sostinės region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2 001 384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eurų ESF+</a:t>
            </a:r>
          </a:p>
          <a:p>
            <a:pPr marL="0" indent="0">
              <a:buNone/>
            </a:pPr>
            <a:r>
              <a:rPr lang="lt-L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Didžiausias galimas finansavimo intensyvumas projektams, finansuojamiems iš regioninės pažangos priemonės lėšų – 100 proc.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Išankstinės sąlygos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Patvirtintose regionų plėtros planų pažangos priemonėse numatytos veiklos,</a:t>
            </a:r>
            <a:r>
              <a:rPr lang="lt-LT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skirtos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kokybiškų visuomenės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sveikatos priežiūros paslaugų prieinamumui didinti, yra pagrįstos mokslo įrodymais, pripažinta gerąja praktika ar tarptautiniais standartais, pagal Sveikatos apsaugos ministerijos pateiktas rekomendacijas (metodiką).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NPP poveikio rodiklis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Prevencinėmis priemonėmis išvengiamas mirtingumas (mirusiųjų skaičius 100 tūkst. gyventojų) (pradinė reikšmė (2018 m.), siektina reikšmė (2025 m.) ir siektina reikšmė (2023 m.)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Regioninei pažangos priemonei priskiriamos </a:t>
            </a:r>
            <a:r>
              <a:rPr lang="lt-LT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finansuojamos veiklos </a:t>
            </a:r>
            <a:r>
              <a:rPr lang="lt-L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(veiksmų rūšys), </a:t>
            </a:r>
            <a:r>
              <a:rPr lang="lt-LT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tikslinės grupės ir stebėsenos rodikliai, kurie nustatyti Investicijų programoje</a:t>
            </a:r>
          </a:p>
          <a:p>
            <a:pPr marL="0" indent="0" algn="just">
              <a:buNone/>
            </a:pPr>
            <a:endParaRPr lang="lt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59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83C854E9-65DA-7D6F-2F21-AF0F9A93D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11703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lt-L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SAM Regioninės pažangos priemonės </a:t>
            </a:r>
            <a:br>
              <a:rPr kumimoji="0" lang="lt-L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</a:br>
            <a:r>
              <a:rPr kumimoji="0" lang="lt-L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„Gerinti kokybiškų visuomenės sveikatos paslaugų prieinamumą regionuose“</a:t>
            </a:r>
            <a:br>
              <a:rPr kumimoji="0" lang="lt-L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</a:br>
            <a:r>
              <a:rPr kumimoji="0" lang="lt-L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FINANSAVIMO GAIRĖS</a:t>
            </a:r>
            <a:r>
              <a:rPr kumimoji="0" lang="lt-L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/>
            </a:r>
            <a:br>
              <a:rPr kumimoji="0" lang="lt-L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urinio vietos rezervavimo ženklas 4" descr="Paveikslėlis, kuriame yra stalas&#10;&#10;Automatiškai sugeneruotas aprašymas">
            <a:extLst>
              <a:ext uri="{FF2B5EF4-FFF2-40B4-BE49-F238E27FC236}">
                <a16:creationId xmlns="" xmlns:a16="http://schemas.microsoft.com/office/drawing/2014/main" id="{ED3D41F6-06D6-6ABD-BB4C-4691D36FB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105846"/>
            <a:ext cx="10515599" cy="3956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9644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5EC362D4-CB5D-BD4E-1510-09F390CB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lt-LT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SAM Regioninės pažangos priemonės </a:t>
            </a:r>
            <a:br>
              <a:rPr kumimoji="0" lang="lt-LT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</a:br>
            <a:r>
              <a:rPr kumimoji="0" lang="lt-LT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„Gerinti kokybiškų visuomenės sveikatos paslaugų prieinamumą regionuose“</a:t>
            </a:r>
            <a:br>
              <a:rPr kumimoji="0" lang="lt-LT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</a:br>
            <a:r>
              <a:rPr kumimoji="0" lang="lt-LT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FINANSAVIMO GAIRĖS</a:t>
            </a:r>
            <a:r>
              <a:rPr kumimoji="0" lang="lt-LT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/>
            </a:r>
            <a:br>
              <a:rPr kumimoji="0" lang="lt-LT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</a:br>
            <a:endParaRPr lang="lt-LT" sz="2000" dirty="0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="" xmlns:a16="http://schemas.microsoft.com/office/drawing/2014/main" id="{3C95FFA6-C1FF-983A-F4F1-AC55B9613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1" y="1543665"/>
            <a:ext cx="9804010" cy="4591664"/>
          </a:xfrm>
        </p:spPr>
      </p:pic>
    </p:spTree>
    <p:extLst>
      <p:ext uri="{BB962C8B-B14F-4D97-AF65-F5344CB8AC3E}">
        <p14:creationId xmlns:p14="http://schemas.microsoft.com/office/powerpoint/2010/main" val="1114262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>
            <a:extLst>
              <a:ext uri="{FF2B5EF4-FFF2-40B4-BE49-F238E27FC236}">
                <a16:creationId xmlns="" xmlns:a16="http://schemas.microsoft.com/office/drawing/2014/main" id="{3244108F-3B96-B914-9A89-C25C9E3711C2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Skaidrės numerio vietos rezervavimo ženklas 2">
            <a:extLst>
              <a:ext uri="{FF2B5EF4-FFF2-40B4-BE49-F238E27FC236}">
                <a16:creationId xmlns="" xmlns:a16="http://schemas.microsoft.com/office/drawing/2014/main" id="{D361ED06-BF46-13F0-AC18-305E3CC259B0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lt-LT" sz="954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23</a:t>
            </a:fld>
            <a:endParaRPr lang="lt-LT" sz="954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Pavadinimas 3">
            <a:extLst>
              <a:ext uri="{FF2B5EF4-FFF2-40B4-BE49-F238E27FC236}">
                <a16:creationId xmlns="" xmlns:a16="http://schemas.microsoft.com/office/drawing/2014/main" id="{98C576D6-DA71-C7F2-4643-9380BEECD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17" y="1015067"/>
            <a:ext cx="10917042" cy="231391"/>
          </a:xfrm>
        </p:spPr>
        <p:txBody>
          <a:bodyPr/>
          <a:lstStyle/>
          <a:p>
            <a:pPr marL="0" marR="0" lvl="0" indent="0" algn="just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/>
              <a:defRPr/>
            </a:pP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Išankstinė sąlyga 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 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Patvirtintose regionų plėtros planų priemonėse numatytos veiklos, skirtos kokybiškų visuomenės sveikatos priežiūros paslaugų prieinamumui didinti, yra pagrįstos mokslo įrodymais, pripažinta gerąja praktika ar tarptautiniais standartais pagal SAM pateiktą metodiką.</a:t>
            </a:r>
            <a:b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endParaRPr lang="lt-LT" sz="2000" dirty="0"/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="" xmlns:a16="http://schemas.microsoft.com/office/drawing/2014/main" id="{9D549A0B-BD3A-AE26-60EC-0FE4BE489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1406" indent="0" algn="just">
              <a:buNone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Geroji praktika – tai aktuali intervencija, įgyvendinta realiame gyvenime bei teigiamai įvertinta  tinkamumo, teisingumo, veiksmingumo bei efektyvumo, aspektais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F518BB2-E49A-F418-71B0-87B64E9E1172}"/>
              </a:ext>
            </a:extLst>
          </p:cNvPr>
          <p:cNvSpPr txBox="1"/>
          <p:nvPr/>
        </p:nvSpPr>
        <p:spPr>
          <a:xfrm>
            <a:off x="702287" y="2432910"/>
            <a:ext cx="1086338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Įrodymais pagrįstą visuomenės sveikatą galima apibrėžti kaip informatyvius, tikslius ir apgalvotus visuomenės sveikatos srities įrodymus, kurie gaunami atliekant įvairius mokslinius tyrimus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Detalizavimas, veiklų pavyzdžiai, tikslinės grupės:</a:t>
            </a:r>
            <a:endParaRPr kumimoji="0" lang="lt-LT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Prioritetas teikiamas kompleksinių (kelių tipų paslaugų), integruotų, mobilių, nuotolinių paslaugų teikimui tikslinėms grupėms.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Rekomenduojamos sritys|: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1. Lėtinių neinfekcinių ligų (įskaitant onkologines)  ir traumų prevencija;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2. Vaikų sveikatos stiprinimas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3. Šeimos, motinos ir vaiko sveikatos stiprinimas;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4. Neįgalių asmenų (ir ugdymo įstaigose) sveikatos stiprinimas;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5. Asmenų 65+  sveikos gyvensenos skatinimas;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6. Sveikų bendruomenių kūrimas.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580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C904A7FD-0E7B-4912-CE5A-31EECBB7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PASIRENGIMAS NACIONALINĖS IR REGIONINĖS PAŽANGOS PRIEMONĖS ĮGYVENDINIMUI</a:t>
            </a:r>
            <a:b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lt-L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https://sam.lrv.lt/lt/veiklos-sritys/visuomenes-sveikatos-prieziura/visuomenes-sveikatos-prieziura-savivaldybese/metodikos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="" xmlns:a16="http://schemas.microsoft.com/office/drawing/2014/main" id="{ABD32B7B-B228-DF61-4990-B8498BE63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17567"/>
            <a:ext cx="7824247" cy="4147795"/>
          </a:xfrm>
        </p:spPr>
      </p:pic>
      <p:pic>
        <p:nvPicPr>
          <p:cNvPr id="3" name="Turinio vietos rezervavimo ženklas 10">
            <a:extLst>
              <a:ext uri="{FF2B5EF4-FFF2-40B4-BE49-F238E27FC236}">
                <a16:creationId xmlns="" xmlns:a16="http://schemas.microsoft.com/office/drawing/2014/main" id="{D1A2201E-99D0-830C-4865-31A19D99B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437" y="1432873"/>
            <a:ext cx="4643563" cy="5128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15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88994F59-7FDE-4B81-B69E-B61FE7CB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365126"/>
            <a:ext cx="11927633" cy="773210"/>
          </a:xfrm>
        </p:spPr>
        <p:txBody>
          <a:bodyPr>
            <a:normAutofit fontScale="90000"/>
          </a:bodyPr>
          <a:lstStyle/>
          <a:p>
            <a:r>
              <a:rPr lang="lt-LT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 - IŠVENGIAMO PREVENCINĖMIS PRIEMONĖMIS MIRTINGUMO NETOLYGUMAI REGIONUOSE (LT – 293)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="" xmlns:a16="http://schemas.microsoft.com/office/drawing/2014/main" id="{B66FDFFD-3365-4539-8681-826E6F57A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84" y="1452391"/>
            <a:ext cx="11927632" cy="5299448"/>
          </a:xfrm>
        </p:spPr>
      </p:pic>
    </p:spTree>
    <p:extLst>
      <p:ext uri="{BB962C8B-B14F-4D97-AF65-F5344CB8AC3E}">
        <p14:creationId xmlns:p14="http://schemas.microsoft.com/office/powerpoint/2010/main" val="133115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urinio vietos rezervavimo ženklas 3">
            <a:extLst>
              <a:ext uri="{FF2B5EF4-FFF2-40B4-BE49-F238E27FC236}">
                <a16:creationId xmlns="" xmlns:a16="http://schemas.microsoft.com/office/drawing/2014/main" id="{0B83E1DB-D15F-4051-9BC6-22F82440F0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3020" y="421240"/>
          <a:ext cx="10999115" cy="6163236"/>
        </p:xfrm>
        <a:graphic>
          <a:graphicData uri="http://schemas.openxmlformats.org/drawingml/2006/table">
            <a:tbl>
              <a:tblPr firstRow="1" firstCol="1" bandRow="1"/>
              <a:tblGrid>
                <a:gridCol w="10999115">
                  <a:extLst>
                    <a:ext uri="{9D8B030D-6E8A-4147-A177-3AD203B41FA5}">
                      <a16:colId xmlns="" xmlns:a16="http://schemas.microsoft.com/office/drawing/2014/main" val="2354183358"/>
                    </a:ext>
                  </a:extLst>
                </a:gridCol>
              </a:tblGrid>
              <a:tr h="1599218">
                <a:tc>
                  <a:txBody>
                    <a:bodyPr/>
                    <a:lstStyle/>
                    <a:p>
                      <a:pPr algn="just"/>
                      <a:r>
                        <a:rPr lang="lt-LT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Plėtros programa atitinka Nacionalinio pažangos plano (NPP) </a:t>
                      </a:r>
                      <a:r>
                        <a:rPr lang="lt-LT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2.10 uždavinį</a:t>
                      </a:r>
                    </a:p>
                    <a:p>
                      <a:pPr algn="just"/>
                      <a:r>
                        <a:rPr lang="lt-LT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Skatinti sveikatos išsaugojimo ir stiprinimo veiklas ir stiprinti psichologinį (emocinį) visuomenės atsparumą.</a:t>
                      </a:r>
                    </a:p>
                    <a:p>
                      <a:pPr algn="just"/>
                      <a:endParaRPr lang="lt-LT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lt-LT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Sprendžiama problema</a:t>
                      </a:r>
                    </a:p>
                    <a:p>
                      <a:pPr algn="just"/>
                      <a:r>
                        <a:rPr lang="lt-LT" sz="2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Aukštas žmonių sergamumas ir mirtingumas nuo ligų, kurių galima išvengti prevencinėmis priemonėmis</a:t>
                      </a:r>
                      <a:endParaRPr lang="lt-LT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48" marR="54748" marT="28895" marB="288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2943477"/>
                  </a:ext>
                </a:extLst>
              </a:tr>
              <a:tr h="3971846">
                <a:tc>
                  <a:txBody>
                    <a:bodyPr/>
                    <a:lstStyle/>
                    <a:p>
                      <a:pPr algn="just"/>
                      <a:r>
                        <a:rPr lang="lt-LT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NPP 2 tikslo - Didinti gyventojų socialinę gerovę ir </a:t>
                      </a:r>
                      <a:r>
                        <a:rPr lang="lt-LT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įtrauktį</a:t>
                      </a:r>
                      <a:r>
                        <a:rPr lang="lt-LT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stiprinti sveikatą ir gerinti Lietuvos demografinę padėtį, rodikliai:</a:t>
                      </a:r>
                    </a:p>
                    <a:p>
                      <a:pPr algn="just"/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2.7. Skirtumas tarp vyrų ir moterų gyvenimo trukmės (</a:t>
                      </a:r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 m. – 9,5; 2025 m. – 8; 2030 m. – 5,2)</a:t>
                      </a:r>
                    </a:p>
                    <a:p>
                      <a:pPr algn="just"/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2.8. Vidutinė tikėtina vyrų sveiko gyvenimo trukmė, metai (2019 m. – 56; 2025 m. – 61; 2030 m. – 62,6);</a:t>
                      </a:r>
                    </a:p>
                    <a:p>
                      <a:pPr algn="just"/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2.9. Vidutinė tikėtina moterų sveiko gyvenimo trukmė, metai (2019 m. – 59,1; 2025 m. – 64,3; 2030 m. – 65);</a:t>
                      </a:r>
                    </a:p>
                    <a:p>
                      <a:pPr algn="just"/>
                      <a:endParaRPr lang="lt-LT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lt-LT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NPP 2.10 uždavinio - Skatinti sveikatos išsaugojimo ir stiprinimo veiklas ir stiprinti psichologinį (emocinį) visuomenės atsparumą, rodikliai:</a:t>
                      </a:r>
                    </a:p>
                    <a:p>
                      <a:pPr algn="just"/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2.10.1. Prevencinėmis priemonėmis išvengiamas mirtingumas, mirusiųjų skaičius 100 tūkst. gyventojų (2018 m. ­– 293; 2025 m. – 220; 2030 m. – 160); </a:t>
                      </a:r>
                    </a:p>
                    <a:p>
                      <a:pPr algn="just"/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2.10.2. Suaugusiųjų, kurie vertina savo sveikatą kaip gerą ir labai gerą, dalis, proc. (2018 m. – 58 proc.; 2025 m. – 64 proc.; 2030 m. – 70 proc.); </a:t>
                      </a:r>
                    </a:p>
                    <a:p>
                      <a:pPr algn="just"/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2.10.3. Mirtingumas dėl savižudybių, mirusiųjų skaičius 100 tūkst. gyventojų (2019 m. – 23,5; 2025 m. – 17,5; 2030 m. – 13). </a:t>
                      </a:r>
                    </a:p>
                  </a:txBody>
                  <a:tcPr marL="54748" marR="54748" marT="28895" marB="288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05336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01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kaidrės numerio vietos rezervavimo ženklas 2">
            <a:extLst>
              <a:ext uri="{FF2B5EF4-FFF2-40B4-BE49-F238E27FC236}">
                <a16:creationId xmlns="" xmlns:a16="http://schemas.microsoft.com/office/drawing/2014/main" id="{520B48D2-A700-4985-9CC9-43D03138BD98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lt-LT" sz="954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5</a:t>
            </a:fld>
            <a:endParaRPr kumimoji="0" lang="lt-LT" sz="95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Pavadinimas 3">
            <a:extLst>
              <a:ext uri="{FF2B5EF4-FFF2-40B4-BE49-F238E27FC236}">
                <a16:creationId xmlns="" xmlns:a16="http://schemas.microsoft.com/office/drawing/2014/main" id="{C576911A-6738-4E54-A99D-9F9FA22DF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06" y="179622"/>
            <a:ext cx="10917042" cy="903634"/>
          </a:xfrm>
        </p:spPr>
        <p:txBody>
          <a:bodyPr/>
          <a:lstStyle/>
          <a:p>
            <a:r>
              <a:rPr lang="lt-LT" sz="3200" kern="1200" spc="-150" dirty="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Finansinės projekcijos – Sveikatos išsaugojimo ir stiprinimo plėtros programa</a:t>
            </a:r>
          </a:p>
        </p:txBody>
      </p:sp>
      <p:graphicFrame>
        <p:nvGraphicFramePr>
          <p:cNvPr id="11" name="Turinio vietos rezervavimo ženklas 10">
            <a:extLst>
              <a:ext uri="{FF2B5EF4-FFF2-40B4-BE49-F238E27FC236}">
                <a16:creationId xmlns="" xmlns:a16="http://schemas.microsoft.com/office/drawing/2014/main" id="{171DDA90-B49E-441B-BFFA-BD0710B6C7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7692"/>
              </p:ext>
            </p:extLst>
          </p:nvPr>
        </p:nvGraphicFramePr>
        <p:xfrm>
          <a:off x="482610" y="1147407"/>
          <a:ext cx="10917238" cy="5502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5922">
                  <a:extLst>
                    <a:ext uri="{9D8B030D-6E8A-4147-A177-3AD203B41FA5}">
                      <a16:colId xmlns="" xmlns:a16="http://schemas.microsoft.com/office/drawing/2014/main" val="140490579"/>
                    </a:ext>
                  </a:extLst>
                </a:gridCol>
                <a:gridCol w="3293615">
                  <a:extLst>
                    <a:ext uri="{9D8B030D-6E8A-4147-A177-3AD203B41FA5}">
                      <a16:colId xmlns="" xmlns:a16="http://schemas.microsoft.com/office/drawing/2014/main" val="2841873575"/>
                    </a:ext>
                  </a:extLst>
                </a:gridCol>
                <a:gridCol w="3427701">
                  <a:extLst>
                    <a:ext uri="{9D8B030D-6E8A-4147-A177-3AD203B41FA5}">
                      <a16:colId xmlns="" xmlns:a16="http://schemas.microsoft.com/office/drawing/2014/main" val="1553632421"/>
                    </a:ext>
                  </a:extLst>
                </a:gridCol>
              </a:tblGrid>
              <a:tr h="482230"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effectLst/>
                        </a:rPr>
                        <a:t>SVEIKATOS IŠSAUGOJIMO IR STIPRINIMO  PROGRAMOS PAŽANGOS PRIEMONĖS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effectLst/>
                        </a:rPr>
                        <a:t>Finansinės projekcijos, tūkst. Eur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effectLst/>
                        </a:rPr>
                        <a:t>Finansavimo šaltiniai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 anchor="ctr"/>
                </a:tc>
                <a:extLst>
                  <a:ext uri="{0D108BD9-81ED-4DB2-BD59-A6C34878D82A}">
                    <a16:rowId xmlns="" xmlns:a16="http://schemas.microsoft.com/office/drawing/2014/main" val="3701997425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effectLst/>
                        </a:rPr>
                        <a:t>1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>
                          <a:effectLst/>
                        </a:rPr>
                        <a:t>2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>
                          <a:effectLst/>
                        </a:rPr>
                        <a:t>3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extLst>
                  <a:ext uri="{0D108BD9-81ED-4DB2-BD59-A6C34878D82A}">
                    <a16:rowId xmlns="" xmlns:a16="http://schemas.microsoft.com/office/drawing/2014/main" val="4182304455"/>
                  </a:ext>
                </a:extLst>
              </a:tr>
              <a:tr h="782308">
                <a:tc>
                  <a:txBody>
                    <a:bodyPr/>
                    <a:lstStyle/>
                    <a:p>
                      <a:r>
                        <a:rPr lang="lt-LT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Nacionalinė PP - Gerinti grėsmių bei rizikos sveikatai veiksnių valdymą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/>
                        <a:t>51 119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/>
                        <a:t>ESF+</a:t>
                      </a:r>
                    </a:p>
                    <a:p>
                      <a:r>
                        <a:rPr lang="lt-LT" sz="1400" dirty="0"/>
                        <a:t>Valstybės biudžetas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9782640"/>
                  </a:ext>
                </a:extLst>
              </a:tr>
              <a:tr h="988178">
                <a:tc>
                  <a:txBody>
                    <a:bodyPr/>
                    <a:lstStyle/>
                    <a:p>
                      <a:r>
                        <a:rPr lang="lt-LT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Nacionalinė PP - Stiprinti gyventojų psichikos sveikatą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/>
                        <a:t>38 000 </a:t>
                      </a:r>
                    </a:p>
                    <a:p>
                      <a:pPr algn="ctr"/>
                      <a:r>
                        <a:rPr lang="lt-LT" sz="1400" dirty="0"/>
                        <a:t>(iš jų: 14 300 tūkst. eurų Vaiko garantijos iniciatyvos įgyvendinimui)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/>
                        <a:t>ESF+ </a:t>
                      </a:r>
                    </a:p>
                    <a:p>
                      <a:r>
                        <a:rPr lang="lt-LT" sz="1400" dirty="0"/>
                        <a:t>Valstybės biudžetas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6117343"/>
                  </a:ext>
                </a:extLst>
              </a:tr>
              <a:tr h="658785">
                <a:tc>
                  <a:txBody>
                    <a:bodyPr/>
                    <a:lstStyle/>
                    <a:p>
                      <a:pPr algn="just"/>
                      <a:r>
                        <a:rPr lang="lt-LT" sz="16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Regioninė PP - Gerinti kokybiškų visuomenės sveikatos paslaugų prieinamumą regionuose</a:t>
                      </a:r>
                      <a:endParaRPr lang="lt-LT" sz="16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1" marR="63831" marT="0" marB="0"/>
                </a:tc>
                <a:tc>
                  <a:txBody>
                    <a:bodyPr/>
                    <a:lstStyle/>
                    <a:p>
                      <a:pPr algn="ctr"/>
                      <a:endParaRPr lang="lt-LT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22 000 (17  299 ESF+)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Vakarų ir vidurio regionas -  </a:t>
                      </a:r>
                      <a:r>
                        <a:rPr kumimoji="0" lang="lt-LT" altLang="lt-L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15 297 646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Sostinės regionas - </a:t>
                      </a:r>
                      <a:r>
                        <a:rPr kumimoji="0" lang="lt-LT" altLang="lt-L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2 001 384</a:t>
                      </a:r>
                    </a:p>
                    <a:p>
                      <a:pPr algn="ctr"/>
                      <a:endParaRPr lang="lt-LT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tc>
                  <a:txBody>
                    <a:bodyPr/>
                    <a:lstStyle/>
                    <a:p>
                      <a:pPr algn="l"/>
                      <a:endParaRPr lang="lt-LT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lt-LT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ESF+</a:t>
                      </a:r>
                    </a:p>
                  </a:txBody>
                  <a:tcPr marL="63831" marR="63831" marT="0" marB="0"/>
                </a:tc>
                <a:extLst>
                  <a:ext uri="{0D108BD9-81ED-4DB2-BD59-A6C34878D82A}">
                    <a16:rowId xmlns="" xmlns:a16="http://schemas.microsoft.com/office/drawing/2014/main" val="1869368385"/>
                  </a:ext>
                </a:extLst>
              </a:tr>
              <a:tr h="576437">
                <a:tc>
                  <a:txBody>
                    <a:bodyPr/>
                    <a:lstStyle/>
                    <a:p>
                      <a:pPr algn="ctr"/>
                      <a:endParaRPr lang="lt-LT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t-LT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PLĖTROS PROGRAMOS FINANSAVIMAS,  IŠ VISO:</a:t>
                      </a:r>
                      <a:endParaRPr lang="lt-LT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1" marR="6383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111 119</a:t>
                      </a:r>
                    </a:p>
                  </a:txBody>
                  <a:tcPr marL="63831" marR="6383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3583261"/>
                  </a:ext>
                </a:extLst>
              </a:tr>
              <a:tr h="516611">
                <a:tc rowSpan="2">
                  <a:txBody>
                    <a:bodyPr/>
                    <a:lstStyle/>
                    <a:p>
                      <a:pPr algn="just"/>
                      <a:endParaRPr lang="lt-LT" sz="16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lt-LT" sz="1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PAGAL FINANSAVIMO ŠALTINIUS</a:t>
                      </a:r>
                      <a:endParaRPr lang="lt-LT" sz="16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1" marR="6383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</a:rPr>
                        <a:t>54 750</a:t>
                      </a:r>
                      <a:endParaRPr lang="lt-LT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lt-LT" sz="1400" dirty="0">
                          <a:effectLst/>
                        </a:rPr>
                        <a:t>Valstybės biudžetas 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1628686"/>
                  </a:ext>
                </a:extLst>
              </a:tr>
              <a:tr h="576437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56 369</a:t>
                      </a:r>
                    </a:p>
                  </a:txBody>
                  <a:tcPr marL="63831" marR="6383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lt-LT" sz="14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lt-LT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Europos socialinis fondas + (ESF+)</a:t>
                      </a:r>
                    </a:p>
                  </a:txBody>
                  <a:tcPr marL="63831" marR="6383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3133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76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avadinimas 1">
            <a:extLst>
              <a:ext uri="{FF2B5EF4-FFF2-40B4-BE49-F238E27FC236}">
                <a16:creationId xmlns="" xmlns:a16="http://schemas.microsoft.com/office/drawing/2014/main" id="{D236077F-0A54-E218-D9B2-B7A5E8712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" y="0"/>
            <a:ext cx="11896725" cy="103028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t-LT" alt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SVEIKATOS STIPRINIMO IR IŠSAUGOJIMO PLTĖTROS PROGRAMOS </a:t>
            </a:r>
            <a:br>
              <a:rPr lang="lt-LT" alt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alt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PAŽANGOS PRIEMONĖJE </a:t>
            </a:r>
            <a:r>
              <a:rPr kumimoji="0" lang="es-ES" altLang="lt-L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„GERINTI GRĖSMIŲ BEI RIZIKOS SVEIKATAI VEIKSNIŲ VALDYMĄ</a:t>
            </a:r>
            <a:r>
              <a:rPr kumimoji="0" lang="lt-LT" altLang="lt-L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lt-LT" altLang="lt-L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lt-LT" altLang="lt-L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lt-LT" alt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2022-2030 m. SUPLANUOTOS VEIKLOS IR LĖŠOS (ESF+ </a:t>
            </a:r>
            <a:r>
              <a:rPr lang="lt-LT" altLang="lt-L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IR VB)</a:t>
            </a:r>
            <a:endParaRPr lang="lt-LT" alt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urinio vietos rezervavimo ženklas 9">
            <a:extLst>
              <a:ext uri="{FF2B5EF4-FFF2-40B4-BE49-F238E27FC236}">
                <a16:creationId xmlns="" xmlns:a16="http://schemas.microsoft.com/office/drawing/2014/main" id="{C3E1ADA2-1937-76BC-078E-A7A67CA8D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69276"/>
              </p:ext>
            </p:extLst>
          </p:nvPr>
        </p:nvGraphicFramePr>
        <p:xfrm>
          <a:off x="1789043" y="1135063"/>
          <a:ext cx="10031482" cy="5715718"/>
        </p:xfrm>
        <a:graphic>
          <a:graphicData uri="http://schemas.openxmlformats.org/drawingml/2006/table">
            <a:tbl>
              <a:tblPr/>
              <a:tblGrid>
                <a:gridCol w="4628164">
                  <a:extLst>
                    <a:ext uri="{9D8B030D-6E8A-4147-A177-3AD203B41FA5}">
                      <a16:colId xmlns="" xmlns:a16="http://schemas.microsoft.com/office/drawing/2014/main" val="1131643460"/>
                    </a:ext>
                  </a:extLst>
                </a:gridCol>
                <a:gridCol w="4199630">
                  <a:extLst>
                    <a:ext uri="{9D8B030D-6E8A-4147-A177-3AD203B41FA5}">
                      <a16:colId xmlns="" xmlns:a16="http://schemas.microsoft.com/office/drawing/2014/main" val="26217019"/>
                    </a:ext>
                  </a:extLst>
                </a:gridCol>
                <a:gridCol w="1203688">
                  <a:extLst>
                    <a:ext uri="{9D8B030D-6E8A-4147-A177-3AD203B41FA5}">
                      <a16:colId xmlns="" xmlns:a16="http://schemas.microsoft.com/office/drawing/2014/main" val="1290455415"/>
                    </a:ext>
                  </a:extLst>
                </a:gridCol>
              </a:tblGrid>
              <a:tr h="134938">
                <a:tc rowSpan="7">
                  <a:txBody>
                    <a:bodyPr/>
                    <a:lstStyle>
                      <a:lvl1pPr marL="904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0488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veikla. Kompleksinių ir integruotų, mokslu pagrįstų visuomenės sveikatos paslaugų organizavimas, bazinių visuomenės sveikatos paslaugų tikslinėms grupėms teikimas</a:t>
                      </a:r>
                      <a:endParaRPr kumimoji="0" lang="lt-LT" altLang="lt-L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Širdies kraujagyslių ir diabeto prevencijos modelis bendruomenėje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mln. VB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altLang="lt-L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1139589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Onkologinių ligų prevencijos modelis bendruomenėje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7760777"/>
                  </a:ext>
                </a:extLst>
              </a:tr>
              <a:tr h="16668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1.3.Asmenų su negalia sveikatos stiprinimas bendruomenėje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458947"/>
                  </a:ext>
                </a:extLst>
              </a:tr>
              <a:tr h="13493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 Asmenų 65+  sveikatos stiprinimas bendruomenėje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81641"/>
                  </a:ext>
                </a:extLst>
              </a:tr>
              <a:tr h="15716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1.5.Vaikų sveikatos stiprinimo 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3502722"/>
                  </a:ext>
                </a:extLst>
              </a:tr>
              <a:tr h="13493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1.6.Sveikų bendruomenių tinklo kūrimas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7337451"/>
                  </a:ext>
                </a:extLst>
              </a:tr>
              <a:tr h="242595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lt-LT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1.7.Motinos ir vaiko, šeimos sveikatos stiprinimas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5529153"/>
                  </a:ext>
                </a:extLst>
              </a:tr>
              <a:tr h="134938">
                <a:tc rowSpan="3">
                  <a:txBody>
                    <a:bodyPr/>
                    <a:lstStyle>
                      <a:lvl1pPr marL="904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0488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veikla. Specialistų kvalifikacijos kėlimas</a:t>
                      </a:r>
                      <a:endParaRPr kumimoji="0" lang="lt-LT" altLang="lt-L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Mokymo programų analizė, parengimas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mln. ESF+</a:t>
                      </a: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2436810"/>
                  </a:ext>
                </a:extLst>
              </a:tr>
              <a:tr h="13493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Mokymo platformos modernizavimas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9183087"/>
                  </a:ext>
                </a:extLst>
              </a:tr>
              <a:tr h="13493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 Mokymų organizavimas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9518477"/>
                  </a:ext>
                </a:extLst>
              </a:tr>
              <a:tr h="177800">
                <a:tc rowSpan="2">
                  <a:txBody>
                    <a:bodyPr/>
                    <a:lstStyle>
                      <a:lvl1pPr marL="904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0488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veikla. Sveikatos raštingumo didinimas</a:t>
                      </a:r>
                      <a:endParaRPr kumimoji="0" lang="lt-LT" altLang="lt-L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 Socialinė informacinė kampanija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mln. ESF+</a:t>
                      </a: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7227747"/>
                  </a:ext>
                </a:extLst>
              </a:tr>
              <a:tr h="17780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3.2. Tikslinių grupių mokymai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9923243"/>
                  </a:ext>
                </a:extLst>
              </a:tr>
              <a:tr h="403225">
                <a:tc>
                  <a:txBody>
                    <a:bodyPr/>
                    <a:lstStyle>
                      <a:lvl1pPr marL="904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0488" marR="0" lvl="0" indent="0" algn="just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4.Tėvystės ugdymo programos „Neįtikėtini metai“ plėtra bendruomenėse</a:t>
                      </a:r>
                      <a:endParaRPr kumimoji="0" lang="lt-LT" altLang="lt-L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mln. ESF+</a:t>
                      </a: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1224187"/>
                  </a:ext>
                </a:extLst>
              </a:tr>
              <a:tr h="257175">
                <a:tc>
                  <a:txBody>
                    <a:bodyPr/>
                    <a:lstStyle>
                      <a:lvl1pPr marL="904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0488" marR="0" lvl="0" indent="0" algn="just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Profesinė sveikata</a:t>
                      </a: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mln. VB</a:t>
                      </a: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1259546"/>
                  </a:ext>
                </a:extLst>
              </a:tr>
              <a:tr h="134938">
                <a:tc rowSpan="12">
                  <a:txBody>
                    <a:bodyPr/>
                    <a:lstStyle>
                      <a:lvl1pPr marL="904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0488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veikla. Gebėjimų reaguoti į visuomenės sveikatai kylančias grėsmes  </a:t>
                      </a:r>
                      <a:endParaRPr kumimoji="0" lang="lt-LT" altLang="lt-L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5.1. </a:t>
                      </a:r>
                      <a:r>
                        <a:rPr kumimoji="0" lang="lt-LT" altLang="lt-LT" sz="1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Biomonitoringas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1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14,1 mln. VB</a:t>
                      </a: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0207246"/>
                  </a:ext>
                </a:extLst>
              </a:tr>
              <a:tr h="16668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5.2. AMR -Antimikrobinio atsparumo valdymo modelio sukūrimas HI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9727568"/>
                  </a:ext>
                </a:extLst>
              </a:tr>
              <a:tr h="26828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5,3. AMR - Bakterinių atmainų ir kamienų patvirtinimo ir referavimo centralizuota sistema NVSPL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8938428"/>
                  </a:ext>
                </a:extLst>
              </a:tr>
              <a:tr h="13493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5.3. Radiacinė sauga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2654718"/>
                  </a:ext>
                </a:extLst>
              </a:tr>
              <a:tr h="26828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5.3.1. Valstybės jonizuojančiosios spinduliuotės šaltinių ir darbuotojų apšvitos registro funkcionalumo tobulinimas, 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3950540"/>
                  </a:ext>
                </a:extLst>
              </a:tr>
              <a:tr h="26828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5.3.2. RSC mobiliųjų paslaugų teikimo, įskaitant radiologines ar branduolines avarijas, algoritmų parengimas ir įdiegimas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258205"/>
                  </a:ext>
                </a:extLst>
              </a:tr>
              <a:tr h="13493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5.3.3. Radiacinės saugos informuotumo didinimas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1908612"/>
                  </a:ext>
                </a:extLst>
              </a:tr>
              <a:tr h="384175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5.5. Ūkio subjektų priežiūros efektyvinimas, modernizuojant Visuomenės sveikatos saugos ir Radiacinės saugos informacines sistemas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666884"/>
                  </a:ext>
                </a:extLst>
              </a:tr>
              <a:tr h="13493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5.6. 5G ryšio elektromagnetinio lauko stebėsena 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4949989"/>
                  </a:ext>
                </a:extLst>
              </a:tr>
              <a:tr h="16668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5.7. Užkrečiamųjų ligų epidemiologinės priežiūros stiprinimas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3580140"/>
                  </a:ext>
                </a:extLst>
              </a:tr>
              <a:tr h="13493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5.8. Biologinių grėsmių valdymo gerinimas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350860"/>
                  </a:ext>
                </a:extLst>
              </a:tr>
              <a:tr h="13493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5.9.Cheminių grėsmių valdymo gerinimas: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2248653"/>
                  </a:ext>
                </a:extLst>
              </a:tr>
              <a:tr h="1492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VISO</a:t>
                      </a:r>
                      <a:endParaRPr kumimoji="0" lang="lt-LT" altLang="lt-L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lt-LT" altLang="lt-L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51.1 mln.</a:t>
                      </a:r>
                      <a:endParaRPr kumimoji="0" lang="lt-LT" altLang="lt-L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4234757"/>
                  </a:ext>
                </a:extLst>
              </a:tr>
            </a:tbl>
          </a:graphicData>
        </a:graphic>
      </p:graphicFrame>
      <p:sp>
        <p:nvSpPr>
          <p:cNvPr id="2" name="Rodyklė: dešinėn 1">
            <a:extLst>
              <a:ext uri="{FF2B5EF4-FFF2-40B4-BE49-F238E27FC236}">
                <a16:creationId xmlns="" xmlns:a16="http://schemas.microsoft.com/office/drawing/2014/main" id="{45515300-7FF8-FFA7-3A46-5248B378F409}"/>
              </a:ext>
            </a:extLst>
          </p:cNvPr>
          <p:cNvSpPr/>
          <p:nvPr/>
        </p:nvSpPr>
        <p:spPr>
          <a:xfrm>
            <a:off x="0" y="1574358"/>
            <a:ext cx="1884459" cy="211504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</a:rPr>
              <a:t>Veikla pasieks savivaldybes tiesiogiai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CFE03D40-6FE5-71EA-5458-7DC36FF10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58" y="364922"/>
            <a:ext cx="1643353" cy="5482206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lt-LT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PP - Gerinti grėsmių bei rizikos sveikatai veiksnių valdymą </a:t>
            </a:r>
            <a:br>
              <a:rPr kumimoji="0" lang="lt-LT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</a:br>
            <a:endParaRPr lang="lt-LT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urinio vietos rezervavimo ženklas 5">
            <a:extLst>
              <a:ext uri="{FF2B5EF4-FFF2-40B4-BE49-F238E27FC236}">
                <a16:creationId xmlns="" xmlns:a16="http://schemas.microsoft.com/office/drawing/2014/main" id="{A0C0121F-77A7-C063-DCA6-9034454BD873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286042492"/>
              </p:ext>
            </p:extLst>
          </p:nvPr>
        </p:nvGraphicFramePr>
        <p:xfrm>
          <a:off x="1773141" y="109056"/>
          <a:ext cx="10379482" cy="6387212"/>
        </p:xfrm>
        <a:graphic>
          <a:graphicData uri="http://schemas.openxmlformats.org/drawingml/2006/table">
            <a:tbl>
              <a:tblPr firstRow="1" firstCol="1" bandRow="1"/>
              <a:tblGrid>
                <a:gridCol w="7244584">
                  <a:extLst>
                    <a:ext uri="{9D8B030D-6E8A-4147-A177-3AD203B41FA5}">
                      <a16:colId xmlns="" xmlns:a16="http://schemas.microsoft.com/office/drawing/2014/main" val="3515888504"/>
                    </a:ext>
                  </a:extLst>
                </a:gridCol>
                <a:gridCol w="814432">
                  <a:extLst>
                    <a:ext uri="{9D8B030D-6E8A-4147-A177-3AD203B41FA5}">
                      <a16:colId xmlns="" xmlns:a16="http://schemas.microsoft.com/office/drawing/2014/main" val="3746623525"/>
                    </a:ext>
                  </a:extLst>
                </a:gridCol>
                <a:gridCol w="1199618">
                  <a:extLst>
                    <a:ext uri="{9D8B030D-6E8A-4147-A177-3AD203B41FA5}">
                      <a16:colId xmlns="" xmlns:a16="http://schemas.microsoft.com/office/drawing/2014/main" val="2666633564"/>
                    </a:ext>
                  </a:extLst>
                </a:gridCol>
                <a:gridCol w="1120848">
                  <a:extLst>
                    <a:ext uri="{9D8B030D-6E8A-4147-A177-3AD203B41FA5}">
                      <a16:colId xmlns="" xmlns:a16="http://schemas.microsoft.com/office/drawing/2014/main" val="1229242089"/>
                    </a:ext>
                  </a:extLst>
                </a:gridCol>
              </a:tblGrid>
              <a:tr h="20537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lt-LT" altLang="lt-L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PAŽANGOS PRIEMONĖS </a:t>
                      </a:r>
                      <a:r>
                        <a:rPr kumimoji="0" lang="es-ES" altLang="lt-L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„GERINTI GRĖSMIŲ BEI RIZIKOS SVEIKATAI VEIKSNIŲ VALDYMĄ</a:t>
                      </a:r>
                      <a:r>
                        <a:rPr kumimoji="0" lang="lt-LT" altLang="lt-L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“ ir REGIONINĖS PRIEMONĖS REZULTATO RODIKLIAI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Pradinė rodiklio reikšmė (metai)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Siektinos rodiklio reikšmės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7127709"/>
                  </a:ext>
                </a:extLst>
              </a:tr>
              <a:tr h="785851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Tarpinė reikšmė 2025 m.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Galutinė reikšmė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2030 m. 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7743240"/>
                  </a:ext>
                </a:extLst>
              </a:tr>
              <a:tr h="4562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Potencialiai prarastų gyvenimo metų skaičius 100 tūkst. 0–69 metų amžiaus gyventojų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8 024 (2019)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6 660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5 524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8621287"/>
                  </a:ext>
                </a:extLst>
              </a:tr>
              <a:tr h="23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Asmenų, pakeitusių gyvensenos įpročius dėl sveikatos, skaičiuojant 1 000 gyventojų skaičius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 (2018)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386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470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05572949"/>
                  </a:ext>
                </a:extLst>
              </a:tr>
              <a:tr h="23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Miesto ir kaimo gyventojų, vertinančių savo gyvenimo kokybę kaip gerą ir labai gerą, vertinimų skirtumas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 (rr2018)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0282647"/>
                  </a:ext>
                </a:extLst>
              </a:tr>
              <a:tr h="4562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Antimikrobinio atsparumo valdymo programą įsidiegusių stacionarių asmens sveikatos priežiūros įstaigų dalis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(2021)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45716170"/>
                  </a:ext>
                </a:extLst>
              </a:tr>
              <a:tr h="3494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Lietuvos nacionalinei sveikatos sistemai priklausančių asmens ir visuomenės sveikatos priežiūros įstaigų, pasirengusių veikti esant ekstremaliosioms situacijoms, dalis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(2020)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587120"/>
                  </a:ext>
                </a:extLst>
              </a:tr>
              <a:tr h="23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Sergamumas aktyvios tuberkuliozės (nauji atvejai ir recidyvai) forma (atvejų skaičius 100 tūkst. gyventojų)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24,6 (2020)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20,2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0838666"/>
                  </a:ext>
                </a:extLst>
              </a:tr>
              <a:tr h="23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ŽIV užsikrėtusių asmenų, gydomų antiretrovirusiniais vaistais, dalis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(2019)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26197526"/>
                  </a:ext>
                </a:extLst>
              </a:tr>
              <a:tr h="23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Vaikų (iki 2 metų), paskiepytų viena MMR (tymų, kiaulytės (epideminio parotito) ir raudonukės) vakcinos doze, aprėptis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90,1 (2020)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84710739"/>
                  </a:ext>
                </a:extLst>
              </a:tr>
              <a:tr h="23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Daržovių ir vaisių suvartojimas vienam suaugusiam gyventojui 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346 (2020)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78686325"/>
                  </a:ext>
                </a:extLst>
              </a:tr>
              <a:tr h="201903">
                <a:tc>
                  <a:txBody>
                    <a:bodyPr/>
                    <a:lstStyle/>
                    <a:p>
                      <a:pPr indent="-5842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Nutukusių 19–64 metų asmenų dalis 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14,7 (2020)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66295064"/>
                  </a:ext>
                </a:extLst>
              </a:tr>
              <a:tr h="23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Mokyklinio amžiaus vaikų, kurie 5 arba daugiau dienų per savaitę mankštinasi arba sportuoja bent 60 min., dalis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38,1 (2020)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80200842"/>
                  </a:ext>
                </a:extLst>
              </a:tr>
              <a:tr h="2778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Standartizuotas mirtingumas dėl išorinių priežasčių (atvejų skaičius 100 tūkst. gyventojų)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83,6 (2019)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33 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22400705"/>
                  </a:ext>
                </a:extLst>
              </a:tr>
              <a:tr h="23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Lietuvos gyventojų gaunamos kolektyvinės efektinės dozės stabilizavimas (mSV/1000 gyventojų)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973 (2018)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973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973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7875050"/>
                  </a:ext>
                </a:extLst>
              </a:tr>
              <a:tr h="1663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Specialistų, po dalyvavimo veiklose įgijusių / patobulinusių  kvalifikaciją, dalis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(2021)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 (2029)</a:t>
                      </a: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5792042"/>
                  </a:ext>
                </a:extLst>
              </a:tr>
              <a:tr h="221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Specialistai, dalyvavę kvalifikacijos tobulinimo / perkvalifikavimo veiklose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0  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700 (2024)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5 000 (2029)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04566850"/>
                  </a:ext>
                </a:extLst>
              </a:tr>
              <a:tr h="2681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Asmenų po dalyvavimo veiklose, pagerinusių sveikatos raštingumo kompetenciją, dalis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(2021)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(2029) 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7821934"/>
                  </a:ext>
                </a:extLst>
              </a:tr>
              <a:tr h="23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Asmenys, dalyvavę sveikatos raštingumo didinimo veiklose 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1 400 (2024)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15 000 (2029)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5335923"/>
                  </a:ext>
                </a:extLst>
              </a:tr>
              <a:tr h="23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Asmenų, palankiai vertinančių visuomenės sveikatos priežiūros paslaugų kokybę, dalis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 (2018)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(2029)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6594922"/>
                  </a:ext>
                </a:extLst>
              </a:tr>
              <a:tr h="23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Paramą gavusių nacionalinio, regionų ar vietos lygmens viešojo administravimo ar viešąsias paslaugas teikiančių įstaigų skaičius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 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 (2024)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(2029)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4377056"/>
                  </a:ext>
                </a:extLst>
              </a:tr>
              <a:tr h="333140">
                <a:tc>
                  <a:txBody>
                    <a:bodyPr/>
                    <a:lstStyle/>
                    <a:p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REGIONINĖS PRIEMONĖS RODIKLIS</a:t>
                      </a:r>
                    </a:p>
                    <a:p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Prevencinėmis priemonėmis išvengiamas mirtingumas (mirusiųjų skaičius 100 tūkst. gyventojų)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293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 (2030)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21351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4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094C1DE5-56FE-D4D4-A708-E8F95A16C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lt-LT" alt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PAŽANGOS PRIEMONĖS </a:t>
            </a:r>
            <a:r>
              <a:rPr kumimoji="0" lang="es-ES" alt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„GERINTI GRĖSMIŲ BEI RIZIKOS SVEIKATAI VEIKSNIŲ VALDYMĄ</a:t>
            </a:r>
            <a:r>
              <a:rPr kumimoji="0" lang="lt-LT" alt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  VEIKLŲ ĮGYVENDINIMUI 2023-2025 M. SUPLANUOTI ASIGNAVIMAI (TŪKST. EUR)</a:t>
            </a:r>
            <a:r>
              <a:rPr kumimoji="0" lang="lt-LT" alt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lt-LT" alt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lt-LT" sz="4000" b="1" dirty="0"/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="" xmlns:a16="http://schemas.microsoft.com/office/drawing/2014/main" id="{8FC6A889-F59D-AB2C-D6DA-72FA03630D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517869"/>
              </p:ext>
            </p:extLst>
          </p:nvPr>
        </p:nvGraphicFramePr>
        <p:xfrm>
          <a:off x="90183" y="873101"/>
          <a:ext cx="9578603" cy="5683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7349">
                  <a:extLst>
                    <a:ext uri="{9D8B030D-6E8A-4147-A177-3AD203B41FA5}">
                      <a16:colId xmlns="" xmlns:a16="http://schemas.microsoft.com/office/drawing/2014/main" val="2723988506"/>
                    </a:ext>
                  </a:extLst>
                </a:gridCol>
                <a:gridCol w="913304">
                  <a:extLst>
                    <a:ext uri="{9D8B030D-6E8A-4147-A177-3AD203B41FA5}">
                      <a16:colId xmlns="" xmlns:a16="http://schemas.microsoft.com/office/drawing/2014/main" val="4203749530"/>
                    </a:ext>
                  </a:extLst>
                </a:gridCol>
                <a:gridCol w="870253">
                  <a:extLst>
                    <a:ext uri="{9D8B030D-6E8A-4147-A177-3AD203B41FA5}">
                      <a16:colId xmlns="" xmlns:a16="http://schemas.microsoft.com/office/drawing/2014/main" val="4239766723"/>
                    </a:ext>
                  </a:extLst>
                </a:gridCol>
                <a:gridCol w="2007697">
                  <a:extLst>
                    <a:ext uri="{9D8B030D-6E8A-4147-A177-3AD203B41FA5}">
                      <a16:colId xmlns="" xmlns:a16="http://schemas.microsoft.com/office/drawing/2014/main" val="527121620"/>
                    </a:ext>
                  </a:extLst>
                </a:gridCol>
              </a:tblGrid>
              <a:tr h="4406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800" kern="1200">
                          <a:effectLst/>
                        </a:rPr>
                        <a:t>Pažangos priemonės veiklos pavadinimas  </a:t>
                      </a:r>
                      <a:endParaRPr lang="lt-L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800" kern="1200">
                          <a:effectLst/>
                        </a:rPr>
                        <a:t>2023 m. </a:t>
                      </a:r>
                      <a:endParaRPr lang="lt-L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800" kern="1200">
                          <a:effectLst/>
                        </a:rPr>
                        <a:t>2024 m. </a:t>
                      </a:r>
                      <a:endParaRPr lang="lt-L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800" kern="1200">
                          <a:effectLst/>
                        </a:rPr>
                        <a:t>2025 m. </a:t>
                      </a:r>
                      <a:endParaRPr lang="lt-L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 anchor="ctr"/>
                </a:tc>
                <a:extLst>
                  <a:ext uri="{0D108BD9-81ED-4DB2-BD59-A6C34878D82A}">
                    <a16:rowId xmlns="" xmlns:a16="http://schemas.microsoft.com/office/drawing/2014/main" val="3160225800"/>
                  </a:ext>
                </a:extLst>
              </a:tr>
              <a:tr h="1476980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Kompleksinių ir integruotų, mokslu pagrįstų visuomenės sveikatos paslaugų prieinamumo užtikrinimas, bazinių visuomenės sveikatos paslaugų tikslinėms grupėms teikimas ir </a:t>
                      </a:r>
                      <a:r>
                        <a:rPr lang="lt-LT" sz="1400" dirty="0">
                          <a:effectLst/>
                        </a:rPr>
                        <a:t>Sisteminio profesinės sveikatos priežiūros paslaugų teikimo modelio kūrimas, užtikrinant profesinės sveikatos priežiūros paslaugų prieinamumą</a:t>
                      </a:r>
                      <a:r>
                        <a:rPr lang="lt-LT" sz="1400" kern="1200" dirty="0">
                          <a:effectLst/>
                        </a:rPr>
                        <a:t> (VB), HI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539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2 917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4 294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0273063"/>
                  </a:ext>
                </a:extLst>
              </a:tr>
              <a:tr h="346457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Specialistų mokymas ir kvalifikacijos kėlimas (ES+BF), ESFA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350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900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1 300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9123814"/>
                  </a:ext>
                </a:extLst>
              </a:tr>
              <a:tr h="346457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Sveikatos raštingumo didinimas (ES+BF), HI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350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820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820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1472928"/>
                  </a:ext>
                </a:extLst>
              </a:tr>
              <a:tr h="346457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Pozityvios tėvystės „Neįtikėtinų metų“ programa (ES+BF), HI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350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900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1 000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3019290"/>
                  </a:ext>
                </a:extLst>
              </a:tr>
              <a:tr h="911717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>
                          <a:effectLst/>
                        </a:rPr>
                        <a:t>Gebėjimų reaguoti į visuomenės sveikatai kylančias grėsmes, sveikatai nepalankios ar nesaugios aplinkos ir ūkinės veiklos keliamos rizikos valdymo efektyvumo didinimas (VB)</a:t>
                      </a:r>
                      <a:endParaRPr lang="lt-L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1 338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5 805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3 946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extLst>
                  <a:ext uri="{0D108BD9-81ED-4DB2-BD59-A6C34878D82A}">
                    <a16:rowId xmlns="" xmlns:a16="http://schemas.microsoft.com/office/drawing/2014/main" val="1652635039"/>
                  </a:ext>
                </a:extLst>
              </a:tr>
              <a:tr h="775813">
                <a:tc>
                  <a:txBody>
                    <a:bodyPr/>
                    <a:lstStyle/>
                    <a:p>
                      <a:pPr marL="342900" lvl="0" indent="-342900" algn="just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lt-LT" sz="1400" kern="1200">
                          <a:effectLst/>
                        </a:rPr>
                        <a:t>Lietuvos Respublikos valstybės biudžetas, </a:t>
                      </a:r>
                      <a:endParaRPr lang="lt-LT" sz="1300">
                        <a:effectLst/>
                      </a:endParaRPr>
                    </a:p>
                    <a:p>
                      <a:pPr algn="just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>
                          <a:effectLst/>
                        </a:rPr>
                        <a:t>iš viso</a:t>
                      </a:r>
                      <a:endParaRPr lang="lt-L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2 927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11 342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11 360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extLst>
                  <a:ext uri="{0D108BD9-81ED-4DB2-BD59-A6C34878D82A}">
                    <a16:rowId xmlns="" xmlns:a16="http://schemas.microsoft.com/office/drawing/2014/main" val="3449431228"/>
                  </a:ext>
                </a:extLst>
              </a:tr>
              <a:tr h="34645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>
                          <a:effectLst/>
                        </a:rPr>
                        <a:t>1.1. valstybės biudžeto lėšos</a:t>
                      </a:r>
                      <a:endParaRPr lang="lt-L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1 877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8 722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8 240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extLst>
                  <a:ext uri="{0D108BD9-81ED-4DB2-BD59-A6C34878D82A}">
                    <a16:rowId xmlns="" xmlns:a16="http://schemas.microsoft.com/office/drawing/2014/main" val="587464009"/>
                  </a:ext>
                </a:extLst>
              </a:tr>
              <a:tr h="34645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>
                          <a:effectLst/>
                        </a:rPr>
                        <a:t>1.2. bendrojo finansavimo lėšos</a:t>
                      </a:r>
                      <a:endParaRPr lang="lt-L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207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512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611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extLst>
                  <a:ext uri="{0D108BD9-81ED-4DB2-BD59-A6C34878D82A}">
                    <a16:rowId xmlns="" xmlns:a16="http://schemas.microsoft.com/office/drawing/2014/main" val="3028557765"/>
                  </a:ext>
                </a:extLst>
              </a:tr>
              <a:tr h="34645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1.3. Europos Sąjungos ir kitos tarptautinės finansinės paramos lėšos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843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2 108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2 509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extLst>
                  <a:ext uri="{0D108BD9-81ED-4DB2-BD59-A6C34878D82A}">
                    <a16:rowId xmlns="" xmlns:a16="http://schemas.microsoft.com/office/drawing/2014/main" val="1255479397"/>
                  </a:ext>
                </a:extLst>
              </a:tr>
            </a:tbl>
          </a:graphicData>
        </a:graphic>
      </p:graphicFrame>
      <p:sp>
        <p:nvSpPr>
          <p:cNvPr id="3" name="Rodyklė: kairėn 2">
            <a:extLst>
              <a:ext uri="{FF2B5EF4-FFF2-40B4-BE49-F238E27FC236}">
                <a16:creationId xmlns="" xmlns:a16="http://schemas.microsoft.com/office/drawing/2014/main" id="{91FEBCFE-7783-0546-DE2B-FA0909D837F7}"/>
              </a:ext>
            </a:extLst>
          </p:cNvPr>
          <p:cNvSpPr/>
          <p:nvPr/>
        </p:nvSpPr>
        <p:spPr>
          <a:xfrm>
            <a:off x="9668785" y="1470991"/>
            <a:ext cx="2433031" cy="1804549"/>
          </a:xfrm>
          <a:prstGeom prst="leftArrow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Veikla tiesiogiai pasieks savivaldybes</a:t>
            </a:r>
          </a:p>
        </p:txBody>
      </p:sp>
    </p:spTree>
    <p:extLst>
      <p:ext uri="{BB962C8B-B14F-4D97-AF65-F5344CB8AC3E}">
        <p14:creationId xmlns:p14="http://schemas.microsoft.com/office/powerpoint/2010/main" val="370345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3">
            <a:extLst>
              <a:ext uri="{FF2B5EF4-FFF2-40B4-BE49-F238E27FC236}">
                <a16:creationId xmlns="" xmlns:a16="http://schemas.microsoft.com/office/drawing/2014/main" id="{C2FF18EF-9F11-4B31-87C9-66E73EA384DC}"/>
              </a:ext>
            </a:extLst>
          </p:cNvPr>
          <p:cNvSpPr txBox="1">
            <a:spLocks/>
          </p:cNvSpPr>
          <p:nvPr/>
        </p:nvSpPr>
        <p:spPr>
          <a:xfrm>
            <a:off x="43398" y="8941"/>
            <a:ext cx="12148602" cy="88654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64A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1800" dirty="0">
                <a:solidFill>
                  <a:schemeClr val="tx1"/>
                </a:solidFill>
              </a:rPr>
              <a:t>2022–2030 m. Sveikatos išsaugojimo ir stiprinimo plėtros programos priemonės </a:t>
            </a:r>
            <a:r>
              <a:rPr lang="en-US" sz="1800" dirty="0">
                <a:solidFill>
                  <a:schemeClr val="tx1"/>
                </a:solidFill>
              </a:rPr>
              <a:t>“</a:t>
            </a:r>
            <a:r>
              <a:rPr lang="lt-LT" sz="1800" dirty="0">
                <a:solidFill>
                  <a:schemeClr val="tx1"/>
                </a:solidFill>
              </a:rPr>
              <a:t>Stiprinti gyventojų psichikos sveikatą bei plėtoti psichoaktyviųjų medžiagų kontrolę ir vartojimo prevenciją“ numatomos veiklų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kryptys</a:t>
            </a:r>
            <a:r>
              <a:rPr lang="lt-LT" sz="1800" dirty="0">
                <a:solidFill>
                  <a:schemeClr val="tx1"/>
                </a:solidFill>
              </a:rPr>
              <a:t>: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8CE3D872-34C6-C274-F262-433484E712D9}"/>
              </a:ext>
            </a:extLst>
          </p:cNvPr>
          <p:cNvGraphicFramePr/>
          <p:nvPr/>
        </p:nvGraphicFramePr>
        <p:xfrm>
          <a:off x="364922" y="1018889"/>
          <a:ext cx="11457075" cy="341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9E5F3F8-8C9B-7452-9CF2-D847CB54B04D}"/>
              </a:ext>
            </a:extLst>
          </p:cNvPr>
          <p:cNvSpPr txBox="1"/>
          <p:nvPr/>
        </p:nvSpPr>
        <p:spPr>
          <a:xfrm>
            <a:off x="553720" y="4553681"/>
            <a:ext cx="20269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11</a:t>
            </a:r>
            <a:r>
              <a:rPr lang="lt-LT"/>
              <a:t> </a:t>
            </a:r>
            <a:r>
              <a:rPr lang="en-US"/>
              <a:t>625 t</a:t>
            </a:r>
            <a:r>
              <a:rPr lang="lt-LT"/>
              <a:t>ūkst. eur.</a:t>
            </a:r>
            <a:endParaRPr lang="lt-LT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99010EC-5C8E-D8C3-6CCC-665400D07951}"/>
              </a:ext>
            </a:extLst>
          </p:cNvPr>
          <p:cNvSpPr txBox="1"/>
          <p:nvPr/>
        </p:nvSpPr>
        <p:spPr>
          <a:xfrm>
            <a:off x="3638072" y="4563616"/>
            <a:ext cx="20269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/>
              <a:t>5 299</a:t>
            </a:r>
            <a:r>
              <a:rPr lang="en-US" dirty="0"/>
              <a:t> t</a:t>
            </a:r>
            <a:r>
              <a:rPr lang="lt-LT" dirty="0" err="1"/>
              <a:t>ūkst</a:t>
            </a:r>
            <a:r>
              <a:rPr lang="lt-LT" dirty="0"/>
              <a:t>. </a:t>
            </a:r>
            <a:r>
              <a:rPr lang="lt-LT" dirty="0" err="1"/>
              <a:t>eur</a:t>
            </a:r>
            <a:r>
              <a:rPr lang="lt-LT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C28FF51-44E3-72F2-023F-96DB63389655}"/>
              </a:ext>
            </a:extLst>
          </p:cNvPr>
          <p:cNvSpPr txBox="1"/>
          <p:nvPr/>
        </p:nvSpPr>
        <p:spPr>
          <a:xfrm>
            <a:off x="6722425" y="4563542"/>
            <a:ext cx="20269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/>
              <a:t>6 568</a:t>
            </a:r>
            <a:r>
              <a:rPr lang="en-US" dirty="0"/>
              <a:t> t</a:t>
            </a:r>
            <a:r>
              <a:rPr lang="lt-LT" dirty="0" err="1"/>
              <a:t>ūkst</a:t>
            </a:r>
            <a:r>
              <a:rPr lang="lt-LT" dirty="0"/>
              <a:t>. </a:t>
            </a:r>
            <a:r>
              <a:rPr lang="lt-LT" dirty="0" err="1"/>
              <a:t>eur</a:t>
            </a:r>
            <a:r>
              <a:rPr lang="lt-LT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3EA822A-8821-E5EA-F541-631E8E692116}"/>
              </a:ext>
            </a:extLst>
          </p:cNvPr>
          <p:cNvSpPr txBox="1"/>
          <p:nvPr/>
        </p:nvSpPr>
        <p:spPr>
          <a:xfrm>
            <a:off x="9611360" y="4553681"/>
            <a:ext cx="20269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lt-LT" dirty="0"/>
              <a:t>4 508</a:t>
            </a:r>
            <a:r>
              <a:rPr lang="en-US" dirty="0"/>
              <a:t> t</a:t>
            </a:r>
            <a:r>
              <a:rPr lang="lt-LT" dirty="0" err="1"/>
              <a:t>ūkst</a:t>
            </a:r>
            <a:r>
              <a:rPr lang="lt-LT" dirty="0"/>
              <a:t>. </a:t>
            </a:r>
            <a:r>
              <a:rPr lang="lt-LT" dirty="0" err="1"/>
              <a:t>eur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141965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RV">
  <a:themeElements>
    <a:clrScheme name="Custom 1">
      <a:dk1>
        <a:srgbClr val="000000"/>
      </a:dk1>
      <a:lt1>
        <a:srgbClr val="FFFFFF"/>
      </a:lt1>
      <a:dk2>
        <a:srgbClr val="273B51"/>
      </a:dk2>
      <a:lt2>
        <a:srgbClr val="E7E6E6"/>
      </a:lt2>
      <a:accent1>
        <a:srgbClr val="1F529F"/>
      </a:accent1>
      <a:accent2>
        <a:srgbClr val="273B51"/>
      </a:accent2>
      <a:accent3>
        <a:srgbClr val="BBBDBF"/>
      </a:accent3>
      <a:accent4>
        <a:srgbClr val="697685"/>
      </a:accent4>
      <a:accent5>
        <a:srgbClr val="48B9D3"/>
      </a:accent5>
      <a:accent6>
        <a:srgbClr val="FFFFFF"/>
      </a:accent6>
      <a:hlink>
        <a:srgbClr val="48B9D3"/>
      </a:hlink>
      <a:folHlink>
        <a:srgbClr val="FFFFFF"/>
      </a:folHlink>
    </a:clrScheme>
    <a:fontScheme name="Srau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2727</Words>
  <Application>Microsoft Office PowerPoint</Application>
  <PresentationFormat>Plačiaekranė</PresentationFormat>
  <Paragraphs>411</Paragraphs>
  <Slides>24</Slides>
  <Notes>6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 New Roman</vt:lpstr>
      <vt:lpstr>Trebuchet MS</vt:lpstr>
      <vt:lpstr>Wingdings</vt:lpstr>
      <vt:lpstr>„Office“ tema</vt:lpstr>
      <vt:lpstr>1_LRV</vt:lpstr>
      <vt:lpstr>„PowerPoint“ pateiktis</vt:lpstr>
      <vt:lpstr>Problema - SVEIKO GYVENIMO METAI – VIENI TRUMPIAUSIŲ ES, PREVENCIJOS PRIEMONĖMIS IŠVENGIAMO MIRTINGUMO RODIKLIAI VIENI DIDŽIAUSIŲ ES</vt:lpstr>
      <vt:lpstr>Problema - IŠVENGIAMO PREVENCINĖMIS PRIEMONĖMIS MIRTINGUMO NETOLYGUMAI REGIONUOSE (LT – 293)</vt:lpstr>
      <vt:lpstr>„PowerPoint“ pateiktis</vt:lpstr>
      <vt:lpstr>Finansinės projekcijos – Sveikatos išsaugojimo ir stiprinimo plėtros programa</vt:lpstr>
      <vt:lpstr>SVEIKATOS STIPRINIMO IR IŠSAUGOJIMO PLTĖTROS PROGRAMOS   PAŽANGOS PRIEMONĖJE „GERINTI GRĖSMIŲ BEI RIZIKOS SVEIKATAI VEIKSNIŲ VALDYMĄ“ 2022-2030 m. SUPLANUOTOS VEIKLOS IR LĖŠOS (ESF+ IR VB)</vt:lpstr>
      <vt:lpstr>PP - Gerinti grėsmių bei rizikos sveikatai veiksnių valdymą  </vt:lpstr>
      <vt:lpstr>PAŽANGOS PRIEMONĖS „GERINTI GRĖSMIŲ BEI RIZIKOS SVEIKATAI VEIKSNIŲ VALDYMĄ“  VEIKLŲ ĮGYVENDINIMUI 2023-2025 M. SUPLANUOTI ASIGNAVIMAI (TŪKST. EUR) </vt:lpstr>
      <vt:lpstr>„PowerPoint“ pateiktis</vt:lpstr>
      <vt:lpstr>„PowerPoint“ pateiktis</vt:lpstr>
      <vt:lpstr>PAŽANGOS PRIEMONĖS „stiprinti gyventojų psichikos sveikatą bei plėtoti psichoaktyviųjų medžiagų ir kitų priklausomybę sukeliančių veiksnių kontrolę ir prevenciją“  VEIKLŲ ĮGYVENDINIMUI 2023-2025 m. suplanuoti asignavimai (tūkst. Eur)</vt:lpstr>
      <vt:lpstr>„PowerPoint“ pateiktis</vt:lpstr>
      <vt:lpstr>„PowerPoint“ pateiktis</vt:lpstr>
      <vt:lpstr>„PowerPoint“ pateiktis</vt:lpstr>
      <vt:lpstr>Priemonės finansavimas ir išankstinė sąlyga</vt:lpstr>
      <vt:lpstr>„PowerPoint“ pateiktis</vt:lpstr>
      <vt:lpstr>„PowerPoint“ pateiktis</vt:lpstr>
      <vt:lpstr>„PowerPoint“ pateiktis</vt:lpstr>
      <vt:lpstr>REGIONINĖ PAŽANGOS PRIEMONĖ  „GERINTI KOKYBIŠKŲ VISUOMENĖS SVEIKATOS PASLAUGŲ PRIEINAMUMĄ REGIONUOSE“ PLANAVIMO EIGA </vt:lpstr>
      <vt:lpstr>SAM Regioninės pažangos priemonės  „Gerinti kokybiškų visuomenės sveikatos paslaugų prieinamumą regionuose“ FINANSAVIMO GAIRĖS (I) </vt:lpstr>
      <vt:lpstr> SAM Regioninės pažangos priemonės  „Gerinti kokybiškų visuomenės sveikatos paslaugų prieinamumą regionuose“ FINANSAVIMO GAIRĖS  </vt:lpstr>
      <vt:lpstr> SAM Regioninės pažangos priemonės  „Gerinti kokybiškų visuomenės sveikatos paslaugų prieinamumą regionuose“ FINANSAVIMO GAIRĖS </vt:lpstr>
      <vt:lpstr>Išankstinė sąlyga –  Patvirtintose regionų plėtros planų priemonėse numatytos veiklos, skirtos kokybiškų visuomenės sveikatos priežiūros paslaugų prieinamumui didinti, yra pagrįstos mokslo įrodymais, pripažinta gerąja praktika ar tarptautiniais standartais pagal SAM pateiktą metodiką.  </vt:lpstr>
      <vt:lpstr>PASIRENGIMAS NACIONALINĖS IR REGIONINĖS PAŽANGOS PRIEMONĖS ĮGYVENDINIMUI https://sam.lrv.lt/lt/veiklos-sritys/visuomenes-sveikatos-prieziura/visuomenes-sveikatos-prieziura-savivaldybese/metodikos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Audronė Astrauskienė</dc:creator>
  <cp:lastModifiedBy>Rasa Tamulevičiūtė</cp:lastModifiedBy>
  <cp:revision>23</cp:revision>
  <dcterms:created xsi:type="dcterms:W3CDTF">2022-07-07T09:10:31Z</dcterms:created>
  <dcterms:modified xsi:type="dcterms:W3CDTF">2023-02-07T12:50:39Z</dcterms:modified>
</cp:coreProperties>
</file>