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8" r:id="rId3"/>
  </p:sldMasterIdLst>
  <p:notesMasterIdLst>
    <p:notesMasterId r:id="rId11"/>
  </p:notesMasterIdLst>
  <p:handoutMasterIdLst>
    <p:handoutMasterId r:id="rId12"/>
  </p:handoutMasterIdLst>
  <p:sldIdLst>
    <p:sldId id="1176" r:id="rId4"/>
    <p:sldId id="1201" r:id="rId5"/>
    <p:sldId id="927" r:id="rId6"/>
    <p:sldId id="1202" r:id="rId7"/>
    <p:sldId id="1204" r:id="rId8"/>
    <p:sldId id="1205" r:id="rId9"/>
    <p:sldId id="1206" r:id="rId10"/>
  </p:sldIdLst>
  <p:sldSz cx="12192000" cy="6858000"/>
  <p:notesSz cx="6858000" cy="9144000"/>
  <p:defaultTextStyle>
    <a:defPPr>
      <a:defRPr lang="lt-LT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src" initials="s" lastIdx="2" clrIdx="0">
    <p:extLst>
      <p:ext uri="{19B8F6BF-5375-455C-9EA6-DF929625EA0E}">
        <p15:presenceInfo xmlns:p15="http://schemas.microsoft.com/office/powerpoint/2012/main" userId=" src" providerId="None"/>
      </p:ext>
    </p:extLst>
  </p:cmAuthor>
  <p:cmAuthor id="2" name="WHITE GRAPHIC" initials="WG" lastIdx="2" clrIdx="1">
    <p:extLst>
      <p:ext uri="{19B8F6BF-5375-455C-9EA6-DF929625EA0E}">
        <p15:presenceInfo xmlns:p15="http://schemas.microsoft.com/office/powerpoint/2012/main" userId="WHITE GRAPH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189"/>
    <a:srgbClr val="C89800"/>
    <a:srgbClr val="ECECEC"/>
    <a:srgbClr val="E4E4E4"/>
    <a:srgbClr val="EDEDEE"/>
    <a:srgbClr val="DFDEDE"/>
    <a:srgbClr val="010101"/>
    <a:srgbClr val="E9E9E9"/>
    <a:srgbClr val="0B1412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3792" autoAdjust="0"/>
  </p:normalViewPr>
  <p:slideViewPr>
    <p:cSldViewPr snapToGrid="0" snapToObjects="1">
      <p:cViewPr varScale="1">
        <p:scale>
          <a:sx n="77" d="100"/>
          <a:sy n="77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8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134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4DFA9-38CF-7D4C-9EB4-7A6A0A01A9C5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5D27-E275-914C-B9A8-807C55B0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CB90-614C-5144-87C1-67812BEDF5FB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7EC0-9BE3-5541-9D76-7DE32A6C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7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0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7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72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9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tabLst>
                <a:tab pos="381000" algn="l"/>
              </a:tabLst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2.3. Tinkama projekto tikslinė grupė yra:</a:t>
            </a:r>
          </a:p>
          <a:p>
            <a:pPr algn="just">
              <a:tabLst>
                <a:tab pos="381000" algn="l"/>
              </a:tabLst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2.3.1. n</a:t>
            </a:r>
            <a:r>
              <a:rPr lang="lt-L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acionalinių institucijų ir įstaigų darbuotojai, kurie dirba su politikos formavimu ir turi teisę priimti sprendimus smurto artimoje aplinkoje prevencijos srityje; </a:t>
            </a: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381000" algn="l"/>
              </a:tabLst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2.3.2. </a:t>
            </a:r>
            <a:r>
              <a:rPr lang="lt-L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avivaldybių </a:t>
            </a:r>
            <a:r>
              <a:rPr lang="lt-L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smurto artimoje aplinkoje prevencijos komisijų nariai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algn="just">
              <a:tabLst>
                <a:tab pos="381000" algn="l"/>
              </a:tabLst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2.3.3. specializuotos kompleksinės pagalbos centrų darbuotojai; </a:t>
            </a:r>
          </a:p>
          <a:p>
            <a:pPr algn="just">
              <a:tabLst>
                <a:tab pos="381000" algn="l"/>
              </a:tabLst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2.3.4. smurtinio elgesio keitimo paslaugas teikiantys asmenys;</a:t>
            </a:r>
          </a:p>
          <a:p>
            <a:pPr algn="just">
              <a:tabLst>
                <a:tab pos="381000" algn="l"/>
              </a:tabLst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2.3.5. socialinių paslaugų srities darbuotojai;</a:t>
            </a:r>
          </a:p>
          <a:p>
            <a:pPr algn="just">
              <a:tabLst>
                <a:tab pos="381000" algn="l"/>
              </a:tabLst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2.3.6. </a:t>
            </a:r>
            <a:r>
              <a:rPr lang="lt-L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smurtą artimoje aplinkoje patyrę asmenys;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tabLst>
                <a:tab pos="381000" algn="l"/>
              </a:tabLst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2.3.7. visuomenė;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3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531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71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583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24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4F88481-D8A5-48D6-8D75-D32476683B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08900" y="0"/>
            <a:ext cx="2959101" cy="6858000"/>
          </a:xfrm>
          <a:custGeom>
            <a:avLst/>
            <a:gdLst>
              <a:gd name="connsiteX0" fmla="*/ 0 w 2657475"/>
              <a:gd name="connsiteY0" fmla="*/ 0 h 6858000"/>
              <a:gd name="connsiteX1" fmla="*/ 2657475 w 2657475"/>
              <a:gd name="connsiteY1" fmla="*/ 0 h 6858000"/>
              <a:gd name="connsiteX2" fmla="*/ 2657475 w 2657475"/>
              <a:gd name="connsiteY2" fmla="*/ 6858000 h 6858000"/>
              <a:gd name="connsiteX3" fmla="*/ 0 w 26574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7475" h="6858000">
                <a:moveTo>
                  <a:pt x="0" y="0"/>
                </a:moveTo>
                <a:lnTo>
                  <a:pt x="2657475" y="0"/>
                </a:lnTo>
                <a:lnTo>
                  <a:pt x="26574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3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87B19901-3DC4-4C7A-A59D-4D6673BC45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83000" y="745396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34C70E0E-FF45-470E-8788-FE6E616609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3800" y="745396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85D8B3F6-A333-4D6A-A6D9-FEC9669E6C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4600" y="745396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FCC515F6-0634-4A5F-ABE5-5C4BC59ADF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83000" y="3282950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38C0726A-94C6-4672-8E06-D9997BECCB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3800" y="3282950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248678CE-0875-4B1A-8BF0-CE3733B4E26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64600" y="3282950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9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66FA771-A707-4BD2-BC76-E681A584AB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6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0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611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3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2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838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837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15" indent="0">
              <a:buNone/>
              <a:defRPr sz="2667" b="1"/>
            </a:lvl2pPr>
            <a:lvl3pPr marL="1219031" indent="0">
              <a:buNone/>
              <a:defRPr sz="2400" b="1"/>
            </a:lvl3pPr>
            <a:lvl4pPr marL="1828546" indent="0">
              <a:buNone/>
              <a:defRPr sz="2133" b="1"/>
            </a:lvl4pPr>
            <a:lvl5pPr marL="2438062" indent="0">
              <a:buNone/>
              <a:defRPr sz="2133" b="1"/>
            </a:lvl5pPr>
            <a:lvl6pPr marL="3047577" indent="0">
              <a:buNone/>
              <a:defRPr sz="2133" b="1"/>
            </a:lvl6pPr>
            <a:lvl7pPr marL="3657093" indent="0">
              <a:buNone/>
              <a:defRPr sz="2133" b="1"/>
            </a:lvl7pPr>
            <a:lvl8pPr marL="4266608" indent="0">
              <a:buNone/>
              <a:defRPr sz="2133" b="1"/>
            </a:lvl8pPr>
            <a:lvl9pPr marL="4876123" indent="0">
              <a:buNone/>
              <a:defRPr sz="2133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15" indent="0">
              <a:buNone/>
              <a:defRPr sz="2667" b="1"/>
            </a:lvl2pPr>
            <a:lvl3pPr marL="1219031" indent="0">
              <a:buNone/>
              <a:defRPr sz="2400" b="1"/>
            </a:lvl3pPr>
            <a:lvl4pPr marL="1828546" indent="0">
              <a:buNone/>
              <a:defRPr sz="2133" b="1"/>
            </a:lvl4pPr>
            <a:lvl5pPr marL="2438062" indent="0">
              <a:buNone/>
              <a:defRPr sz="2133" b="1"/>
            </a:lvl5pPr>
            <a:lvl6pPr marL="3047577" indent="0">
              <a:buNone/>
              <a:defRPr sz="2133" b="1"/>
            </a:lvl6pPr>
            <a:lvl7pPr marL="3657093" indent="0">
              <a:buNone/>
              <a:defRPr sz="2133" b="1"/>
            </a:lvl7pPr>
            <a:lvl8pPr marL="4266608" indent="0">
              <a:buNone/>
              <a:defRPr sz="2133" b="1"/>
            </a:lvl8pPr>
            <a:lvl9pPr marL="4876123" indent="0">
              <a:buNone/>
              <a:defRPr sz="2133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298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8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0315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15" indent="0">
              <a:buNone/>
              <a:defRPr sz="1600"/>
            </a:lvl2pPr>
            <a:lvl3pPr marL="1219031" indent="0">
              <a:buNone/>
              <a:defRPr sz="1333"/>
            </a:lvl3pPr>
            <a:lvl4pPr marL="1828546" indent="0">
              <a:buNone/>
              <a:defRPr sz="1200"/>
            </a:lvl4pPr>
            <a:lvl5pPr marL="2438062" indent="0">
              <a:buNone/>
              <a:defRPr sz="1200"/>
            </a:lvl5pPr>
            <a:lvl6pPr marL="3047577" indent="0">
              <a:buNone/>
              <a:defRPr sz="1200"/>
            </a:lvl6pPr>
            <a:lvl7pPr marL="3657093" indent="0">
              <a:buNone/>
              <a:defRPr sz="1200"/>
            </a:lvl7pPr>
            <a:lvl8pPr marL="4266608" indent="0">
              <a:buNone/>
              <a:defRPr sz="1200"/>
            </a:lvl8pPr>
            <a:lvl9pPr marL="4876123" indent="0">
              <a:buNone/>
              <a:defRPr sz="12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364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15" indent="0">
              <a:buNone/>
              <a:defRPr sz="3733"/>
            </a:lvl2pPr>
            <a:lvl3pPr marL="1219031" indent="0">
              <a:buNone/>
              <a:defRPr sz="3200"/>
            </a:lvl3pPr>
            <a:lvl4pPr marL="1828546" indent="0">
              <a:buNone/>
              <a:defRPr sz="2667"/>
            </a:lvl4pPr>
            <a:lvl5pPr marL="2438062" indent="0">
              <a:buNone/>
              <a:defRPr sz="2667"/>
            </a:lvl5pPr>
            <a:lvl6pPr marL="3047577" indent="0">
              <a:buNone/>
              <a:defRPr sz="2667"/>
            </a:lvl6pPr>
            <a:lvl7pPr marL="3657093" indent="0">
              <a:buNone/>
              <a:defRPr sz="2667"/>
            </a:lvl7pPr>
            <a:lvl8pPr marL="4266608" indent="0">
              <a:buNone/>
              <a:defRPr sz="2667"/>
            </a:lvl8pPr>
            <a:lvl9pPr marL="4876123" indent="0">
              <a:buNone/>
              <a:defRPr sz="2667"/>
            </a:lvl9pPr>
          </a:lstStyle>
          <a:p>
            <a:r>
              <a:rPr lang="lt-LT"/>
              <a:t>Spustelėkite piktogramą norėdami įtraukti paveikslėlį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15" indent="0">
              <a:buNone/>
              <a:defRPr sz="1600"/>
            </a:lvl2pPr>
            <a:lvl3pPr marL="1219031" indent="0">
              <a:buNone/>
              <a:defRPr sz="1333"/>
            </a:lvl3pPr>
            <a:lvl4pPr marL="1828546" indent="0">
              <a:buNone/>
              <a:defRPr sz="1200"/>
            </a:lvl4pPr>
            <a:lvl5pPr marL="2438062" indent="0">
              <a:buNone/>
              <a:defRPr sz="1200"/>
            </a:lvl5pPr>
            <a:lvl6pPr marL="3047577" indent="0">
              <a:buNone/>
              <a:defRPr sz="1200"/>
            </a:lvl6pPr>
            <a:lvl7pPr marL="3657093" indent="0">
              <a:buNone/>
              <a:defRPr sz="1200"/>
            </a:lvl7pPr>
            <a:lvl8pPr marL="4266608" indent="0">
              <a:buNone/>
              <a:defRPr sz="1200"/>
            </a:lvl8pPr>
            <a:lvl9pPr marL="4876123" indent="0">
              <a:buNone/>
              <a:defRPr sz="12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772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2023-02-07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20" r:id="rId13"/>
    <p:sldLayoutId id="2147483766" r:id="rId14"/>
    <p:sldLayoutId id="2147483731" r:id="rId15"/>
    <p:sldLayoutId id="2147483728" r:id="rId16"/>
  </p:sldLayoutIdLst>
  <p:hf hdr="0" ftr="0" dt="0"/>
  <p:txStyles>
    <p:titleStyle>
      <a:lvl1pPr algn="ctr" defTabSz="1219031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7" indent="-457137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62" indent="-380946" algn="l" defTabSz="121903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89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04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19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35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50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6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81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5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31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6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62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77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93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08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23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min.lrv.lt/lt/veiklos-sritys/strateginis-valdymas/aktualus-strateginiai-dokumentai/pletros-programu-pazangos-priemones/seimos-politikos-stiprinimo-pletros-programos-priemon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investicijos.l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ocmin.lrv.lt/lt/veiklos-sritys/strateginis-valdymas/aktualus-strateginiai-dokumentai/pletros-programu-pazangos-priemon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07A7BE5-EBE8-406C-A0E4-A9CA3D3CF448}"/>
              </a:ext>
            </a:extLst>
          </p:cNvPr>
          <p:cNvSpPr/>
          <p:nvPr/>
        </p:nvSpPr>
        <p:spPr>
          <a:xfrm>
            <a:off x="-167780" y="-16778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nis elementas 3">
            <a:extLst>
              <a:ext uri="{FF2B5EF4-FFF2-40B4-BE49-F238E27FC236}">
                <a16:creationId xmlns="" xmlns:a16="http://schemas.microsoft.com/office/drawing/2014/main" id="{F7F4805D-E9F9-4CE3-AFE7-D9BB7BD8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3955" r="6866" b="27900"/>
          <a:stretch/>
        </p:blipFill>
        <p:spPr>
          <a:xfrm>
            <a:off x="3907468" y="0"/>
            <a:ext cx="8488719" cy="6858001"/>
          </a:xfrm>
          <a:prstGeom prst="rect">
            <a:avLst/>
          </a:prstGeom>
        </p:spPr>
      </p:pic>
      <p:pic>
        <p:nvPicPr>
          <p:cNvPr id="6" name="Grafinis elementas 5">
            <a:extLst>
              <a:ext uri="{FF2B5EF4-FFF2-40B4-BE49-F238E27FC236}">
                <a16:creationId xmlns="" xmlns:a16="http://schemas.microsoft.com/office/drawing/2014/main" id="{302ED5E2-AAAB-425F-A5A2-39E2CBEE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189" y="5500907"/>
            <a:ext cx="2091253" cy="637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D36C89-9AE5-4594-A212-A3008CC9B7EE}"/>
              </a:ext>
            </a:extLst>
          </p:cNvPr>
          <p:cNvSpPr txBox="1"/>
          <p:nvPr/>
        </p:nvSpPr>
        <p:spPr>
          <a:xfrm>
            <a:off x="754188" y="1038533"/>
            <a:ext cx="9471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dirty="0">
                <a:solidFill>
                  <a:srgbClr val="5D8189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Socialinės apsaugos ir darbo ministerijos pažangos priemonės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9C7012-AC00-4588-A711-0CB9A2003AA8}"/>
              </a:ext>
            </a:extLst>
          </p:cNvPr>
          <p:cNvSpPr txBox="1"/>
          <p:nvPr/>
        </p:nvSpPr>
        <p:spPr>
          <a:xfrm>
            <a:off x="809093" y="2408138"/>
            <a:ext cx="4798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>
                <a:solidFill>
                  <a:srgbClr val="5D818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2022-12-19</a:t>
            </a:r>
          </a:p>
        </p:txBody>
      </p:sp>
    </p:spTree>
    <p:extLst>
      <p:ext uri="{BB962C8B-B14F-4D97-AF65-F5344CB8AC3E}">
        <p14:creationId xmlns:p14="http://schemas.microsoft.com/office/powerpoint/2010/main" val="327598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FAF0AA-8CA7-4428-BACD-C3F3F2BCD776}"/>
              </a:ext>
            </a:extLst>
          </p:cNvPr>
          <p:cNvSpPr/>
          <p:nvPr/>
        </p:nvSpPr>
        <p:spPr>
          <a:xfrm>
            <a:off x="10668000" y="0"/>
            <a:ext cx="1523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24C6330-0A30-43F5-BF37-41B0516663AB}"/>
              </a:ext>
            </a:extLst>
          </p:cNvPr>
          <p:cNvSpPr txBox="1"/>
          <p:nvPr/>
        </p:nvSpPr>
        <p:spPr>
          <a:xfrm>
            <a:off x="681358" y="383517"/>
            <a:ext cx="95126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73"/>
            <a:r>
              <a:rPr lang="lt-LT" sz="1800" b="1" dirty="0">
                <a:solidFill>
                  <a:schemeClr val="accent3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SOCIALINĖS SUTELKTIES PLĖTROS PROGRAMOS PAŽANGOS PRIEMONĖ NR.</a:t>
            </a:r>
            <a:r>
              <a:rPr lang="lt-LT" sz="1800" b="1" i="1" dirty="0">
                <a:solidFill>
                  <a:schemeClr val="accent3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chemeClr val="accent3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09-003-02-02-02</a:t>
            </a:r>
            <a:r>
              <a:rPr lang="lt-LT" sz="1800" b="1" i="1" dirty="0">
                <a:solidFill>
                  <a:schemeClr val="accent3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lt-LT" sz="1800" b="1" dirty="0">
                <a:solidFill>
                  <a:schemeClr val="accent3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„SUKURTI TVARIĄ NESTACIONARIOS ILGALAIKĖS PRIEŽIŪROS SISTEMĄ“ </a:t>
            </a:r>
            <a:r>
              <a:rPr lang="lt-LT" b="1" dirty="0">
                <a:solidFill>
                  <a:schemeClr val="accent3">
                    <a:lumMod val="50000"/>
                  </a:schemeClr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lt-LT" b="1" dirty="0">
              <a:solidFill>
                <a:schemeClr val="accent3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8CAA2AF-304C-4008-B112-877B7072359B}"/>
              </a:ext>
            </a:extLst>
          </p:cNvPr>
          <p:cNvSpPr/>
          <p:nvPr/>
        </p:nvSpPr>
        <p:spPr>
          <a:xfrm flipH="1">
            <a:off x="0" y="706683"/>
            <a:ext cx="254000" cy="784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98C46BB-BB13-40A9-AB2D-BAD1B979B463}"/>
              </a:ext>
            </a:extLst>
          </p:cNvPr>
          <p:cNvSpPr txBox="1"/>
          <p:nvPr/>
        </p:nvSpPr>
        <p:spPr>
          <a:xfrm>
            <a:off x="643822" y="1224391"/>
            <a:ext cx="9466006" cy="172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ffectLst/>
                <a:ea typeface="Times New Roman" panose="02020603050405020304" pitchFamily="18" charset="0"/>
              </a:rPr>
              <a:t>VEIKLA: plėtoti integralią pagalbą </a:t>
            </a:r>
            <a:r>
              <a:rPr lang="lt-LT" sz="1600" dirty="0">
                <a:effectLst/>
                <a:ea typeface="Times New Roman" panose="02020603050405020304" pitchFamily="18" charset="0"/>
              </a:rPr>
              <a:t>(detalūs reikalavimai: </a:t>
            </a:r>
            <a:r>
              <a:rPr lang="lt-LT" sz="1600" dirty="0"/>
              <a:t>Integralios pagalbos plėtros 2022</a:t>
            </a:r>
            <a:r>
              <a:rPr lang="lt-LT" sz="1600" b="1" dirty="0"/>
              <a:t>–</a:t>
            </a:r>
            <a:r>
              <a:rPr lang="lt-LT" sz="1600" dirty="0"/>
              <a:t>2029 metų veiksmų plane (toliau – Veiksmų planas), patvirtintame LR SADM 2022-08-24 įsakymu Nr. A1-552</a:t>
            </a:r>
            <a:r>
              <a:rPr lang="lt-LT" sz="1600" dirty="0">
                <a:effectLst/>
                <a:ea typeface="Times New Roman" panose="02020603050405020304" pitchFamily="18" charset="0"/>
              </a:rPr>
              <a:t>)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TIKSLINĖ GRUPĖ</a:t>
            </a:r>
            <a:r>
              <a:rPr lang="lt-LT" dirty="0">
                <a:solidFill>
                  <a:srgbClr val="5D8189"/>
                </a:solidFill>
                <a:ea typeface="Times New Roman" panose="02020603050405020304" pitchFamily="18" charset="0"/>
              </a:rPr>
              <a:t>: </a:t>
            </a:r>
            <a:r>
              <a:rPr lang="lt-LT" sz="1600" dirty="0">
                <a:ea typeface="Times New Roman" panose="02020603050405020304" pitchFamily="18" charset="0"/>
              </a:rPr>
              <a:t>v</a:t>
            </a:r>
            <a:r>
              <a:rPr lang="lt-LT" sz="1600" dirty="0"/>
              <a:t>aikai su negalia, suaugę asmenys su negalia, senyvo amžiaus asmenys</a:t>
            </a:r>
            <a:endParaRPr lang="lt-LT" sz="1600" dirty="0">
              <a:ea typeface="Times New Roman" panose="02020603050405020304" pitchFamily="18" charset="0"/>
            </a:endParaRP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NUMATYTAS FINANSAVIMAS: </a:t>
            </a:r>
            <a:r>
              <a:rPr lang="lt-LT" sz="1600" dirty="0">
                <a:ea typeface="Times New Roman" panose="02020603050405020304" pitchFamily="18" charset="0"/>
              </a:rPr>
              <a:t>43,9 mln. Eur ES ir valstybės biudžeto lėšų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PAREIŠKĖJAS: </a:t>
            </a:r>
            <a:r>
              <a:rPr lang="lt-LT" sz="1600" dirty="0">
                <a:ea typeface="Times New Roman" panose="02020603050405020304" pitchFamily="18" charset="0"/>
              </a:rPr>
              <a:t>Europos socialinio fondo agentūra</a:t>
            </a:r>
          </a:p>
          <a:p>
            <a:pPr marL="13970" algn="just">
              <a:tabLst>
                <a:tab pos="283845" algn="l"/>
                <a:tab pos="374015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PARTNERIAI: </a:t>
            </a:r>
            <a:r>
              <a:rPr lang="lt-LT" sz="1600" dirty="0"/>
              <a:t>integralios pagalbos paslaugų teikėjai, atrinkti Veiksmų plano 12–14 punktuose nustatyta tvarka.</a:t>
            </a:r>
          </a:p>
        </p:txBody>
      </p:sp>
      <p:graphicFrame>
        <p:nvGraphicFramePr>
          <p:cNvPr id="9" name="Lentelė 3">
            <a:extLst>
              <a:ext uri="{FF2B5EF4-FFF2-40B4-BE49-F238E27FC236}">
                <a16:creationId xmlns="" xmlns:a16="http://schemas.microsoft.com/office/drawing/2014/main" id="{70F7030F-08E9-455B-BA7F-54C360360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176172"/>
              </p:ext>
            </p:extLst>
          </p:nvPr>
        </p:nvGraphicFramePr>
        <p:xfrm>
          <a:off x="560388" y="3071159"/>
          <a:ext cx="9801225" cy="1260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613">
                  <a:extLst>
                    <a:ext uri="{9D8B030D-6E8A-4147-A177-3AD203B41FA5}">
                      <a16:colId xmlns="" xmlns:a16="http://schemas.microsoft.com/office/drawing/2014/main" val="4074433835"/>
                    </a:ext>
                  </a:extLst>
                </a:gridCol>
                <a:gridCol w="1156612">
                  <a:extLst>
                    <a:ext uri="{9D8B030D-6E8A-4147-A177-3AD203B41FA5}">
                      <a16:colId xmlns="" xmlns:a16="http://schemas.microsoft.com/office/drawing/2014/main" val="3213123155"/>
                    </a:ext>
                  </a:extLst>
                </a:gridCol>
              </a:tblGrid>
              <a:tr h="455476"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RODIKLIAI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SIEKTINA REIKŠMĖ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24313208"/>
                  </a:ext>
                </a:extLst>
              </a:tr>
              <a:tr h="203617">
                <a:tc>
                  <a:txBody>
                    <a:bodyPr/>
                    <a:lstStyle/>
                    <a:p>
                      <a:pPr algn="l"/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Produkto: </a:t>
                      </a:r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Asmenys, gavę integralios pagalbos paslaugas</a:t>
                      </a:r>
                      <a:endParaRPr lang="lt-LT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6 357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8203436"/>
                  </a:ext>
                </a:extLst>
              </a:tr>
              <a:tr h="345731">
                <a:tc>
                  <a:txBody>
                    <a:bodyPr/>
                    <a:lstStyle/>
                    <a:p>
                      <a:pPr algn="l"/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Rezultato: </a:t>
                      </a:r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Integralios pagalbos paslaugų gavėjų, palankiai vertinančių gaunamų paslaugų kokybę, dalis</a:t>
                      </a:r>
                      <a:endParaRPr lang="lt-LT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95 proc.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858700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C33B5B6-87AD-458A-9261-266D37AA3DC7}"/>
              </a:ext>
            </a:extLst>
          </p:cNvPr>
          <p:cNvSpPr txBox="1"/>
          <p:nvPr/>
        </p:nvSpPr>
        <p:spPr>
          <a:xfrm>
            <a:off x="517930" y="4469148"/>
            <a:ext cx="9717790" cy="1661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ESAMA SITUACIJA: </a:t>
            </a:r>
            <a:r>
              <a:rPr lang="lt-LT" sz="16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visi teisės aktai patvirtinti, 2022 m. gruodžio pr. pasirašyta projekto finansavimo sutartis (ESFA ir CPVA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). </a:t>
            </a:r>
            <a:r>
              <a:rPr lang="lt-LT" sz="16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Savivaldybės atrinko projekto partnerius (integralios pagalbos paslaugos teikėjus). 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T</a:t>
            </a:r>
            <a:r>
              <a:rPr lang="lt-LT" b="1" dirty="0">
                <a:solidFill>
                  <a:srgbClr val="5D8189"/>
                </a:solidFill>
                <a:effectLst/>
                <a:ea typeface="Times New Roman" panose="02020603050405020304" pitchFamily="18" charset="0"/>
              </a:rPr>
              <a:t>OLESNI VEIKSMAI: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381000" algn="l"/>
              </a:tabLst>
            </a:pPr>
            <a:r>
              <a:rPr lang="lt-LT" sz="16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partnerystės sutarčių su projekto partneriais sudarymas, atitinkamas projekto sutarties keitimas (įtraukiant partnerius) ir susiderinimas su CPVA – 2023 m. sausis.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381000" algn="l"/>
              </a:tabLst>
            </a:pPr>
            <a:r>
              <a:rPr lang="lt-LT" sz="16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avanso išmokėjimas partneriams – 2023 m. vasaris. </a:t>
            </a:r>
          </a:p>
        </p:txBody>
      </p:sp>
    </p:spTree>
    <p:extLst>
      <p:ext uri="{BB962C8B-B14F-4D97-AF65-F5344CB8AC3E}">
        <p14:creationId xmlns:p14="http://schemas.microsoft.com/office/powerpoint/2010/main" val="6894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FAF0AA-8CA7-4428-BACD-C3F3F2BCD776}"/>
              </a:ext>
            </a:extLst>
          </p:cNvPr>
          <p:cNvSpPr/>
          <p:nvPr/>
        </p:nvSpPr>
        <p:spPr>
          <a:xfrm>
            <a:off x="10668000" y="0"/>
            <a:ext cx="1523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24C6330-0A30-43F5-BF37-41B0516663AB}"/>
              </a:ext>
            </a:extLst>
          </p:cNvPr>
          <p:cNvSpPr txBox="1"/>
          <p:nvPr/>
        </p:nvSpPr>
        <p:spPr>
          <a:xfrm>
            <a:off x="651787" y="216879"/>
            <a:ext cx="95126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73"/>
            <a:r>
              <a:rPr lang="lt-LT" b="1" dirty="0">
                <a:solidFill>
                  <a:schemeClr val="accent3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ŠEIMOS POLITIKOS STIPRINIMO PLĖTROS PROGRAMOS PAŽANGOS PRIEMONĖ NR. 09-004-02-05-01 „GERINTI SOCIALINIŲ PASLAUGŲ KOKYBĘ IR PRIEINAMUMĄ, DIDINTI SOCIALINĖS PARAMOS VEIKSMINGUMĄ KRIZINIAIS ATVEJAIS ŠEIMOJE“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8CAA2AF-304C-4008-B112-877B7072359B}"/>
              </a:ext>
            </a:extLst>
          </p:cNvPr>
          <p:cNvSpPr/>
          <p:nvPr/>
        </p:nvSpPr>
        <p:spPr>
          <a:xfrm flipH="1">
            <a:off x="0" y="706683"/>
            <a:ext cx="254000" cy="784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98C46BB-BB13-40A9-AB2D-BAD1B979B463}"/>
              </a:ext>
            </a:extLst>
          </p:cNvPr>
          <p:cNvSpPr txBox="1"/>
          <p:nvPr/>
        </p:nvSpPr>
        <p:spPr>
          <a:xfrm>
            <a:off x="698426" y="1143902"/>
            <a:ext cx="9466006" cy="2708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ffectLst/>
                <a:ea typeface="Times New Roman" panose="02020603050405020304" pitchFamily="18" charset="0"/>
              </a:rPr>
              <a:t>VEIKLA: kompleksinių paslaugų šeimai teikimas </a:t>
            </a:r>
            <a:r>
              <a:rPr lang="lt-LT" sz="1600" dirty="0">
                <a:effectLst/>
                <a:ea typeface="Times New Roman" panose="02020603050405020304" pitchFamily="18" charset="0"/>
              </a:rPr>
              <a:t>(detalūs reikalavimai: SPK 6.2 papunktyje)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TIKSLINĖ GRUPĖ: </a:t>
            </a:r>
            <a:r>
              <a:rPr lang="lt-LT" sz="1600" dirty="0">
                <a:ea typeface="Times New Roman" panose="02020603050405020304" pitchFamily="18" charset="0"/>
              </a:rPr>
              <a:t>asmenys ir šeimos (turi atitikti SPĮ 5 straipsnio reikalavimus) 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NUMATYTAS FINANSAVIMAS: </a:t>
            </a:r>
            <a:r>
              <a:rPr lang="lt-LT" sz="1600" dirty="0">
                <a:ea typeface="Times New Roman" panose="02020603050405020304" pitchFamily="18" charset="0"/>
              </a:rPr>
              <a:t>60 mln. Eur ES ir valstybės biudžeto lėšų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PAREIŠKĖJAS: </a:t>
            </a:r>
            <a:r>
              <a:rPr lang="lt-LT" sz="1600" dirty="0">
                <a:ea typeface="Times New Roman" panose="02020603050405020304" pitchFamily="18" charset="0"/>
              </a:rPr>
              <a:t>Europos socialinio fondo agentūra</a:t>
            </a:r>
          </a:p>
          <a:p>
            <a:pPr marL="13970" algn="just">
              <a:tabLst>
                <a:tab pos="283845" algn="l"/>
                <a:tab pos="374015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PARTNERIAI: </a:t>
            </a:r>
          </a:p>
          <a:p>
            <a:pPr marL="299720" indent="-285750" algn="just">
              <a:buFont typeface="Wingdings" panose="05000000000000000000" pitchFamily="2" charset="2"/>
              <a:buChar char="Ø"/>
              <a:tabLst>
                <a:tab pos="283845" algn="l"/>
                <a:tab pos="374015" algn="l"/>
              </a:tabLst>
            </a:pPr>
            <a:r>
              <a:rPr lang="lt-LT" sz="1600" dirty="0">
                <a:ea typeface="Times New Roman" panose="02020603050405020304" pitchFamily="18" charset="0"/>
              </a:rPr>
              <a:t>savivaldybių administracijos</a:t>
            </a:r>
          </a:p>
          <a:p>
            <a:pPr marL="299720" indent="-285750" algn="just">
              <a:buFont typeface="Wingdings" panose="05000000000000000000" pitchFamily="2" charset="2"/>
              <a:buChar char="Ø"/>
              <a:tabLst>
                <a:tab pos="283845" algn="l"/>
                <a:tab pos="374015" algn="l"/>
              </a:tabLst>
            </a:pPr>
            <a:r>
              <a:rPr lang="lt-LT" sz="1600" dirty="0">
                <a:ea typeface="Times New Roman" panose="02020603050405020304" pitchFamily="18" charset="0"/>
              </a:rPr>
              <a:t>bendruomeninių šeimos namų (BŠN) funkcijas vykdantys juridiniai asmenys, atrinkti ir (ar) paskirti Prevencinių paslaugų tvarkos aprašo (SADM 2022-11-23 įsakymas Nr. A1-776) 17 punkte nustatyta tvarka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sz="1600" dirty="0">
                <a:ea typeface="Times New Roman" panose="02020603050405020304" pitchFamily="18" charset="0"/>
              </a:rPr>
              <a:t>kompleksines paslaugas šeimai (KPŠ) teikiantys juridiniai asmenys, atrinkti ir (ar) paskirti Prevencinių paslaugų tvarkos aprašo 20 punkte nustatyta tvarka.</a:t>
            </a:r>
            <a:endParaRPr lang="lt-LT" sz="1600" b="1" dirty="0">
              <a:ea typeface="Times New Roman" panose="02020603050405020304" pitchFamily="18" charset="0"/>
            </a:endParaRPr>
          </a:p>
        </p:txBody>
      </p:sp>
      <p:graphicFrame>
        <p:nvGraphicFramePr>
          <p:cNvPr id="9" name="Lentelė 3">
            <a:extLst>
              <a:ext uri="{FF2B5EF4-FFF2-40B4-BE49-F238E27FC236}">
                <a16:creationId xmlns="" xmlns:a16="http://schemas.microsoft.com/office/drawing/2014/main" id="{70F7030F-08E9-455B-BA7F-54C360360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55549"/>
              </p:ext>
            </p:extLst>
          </p:nvPr>
        </p:nvGraphicFramePr>
        <p:xfrm>
          <a:off x="560388" y="3984268"/>
          <a:ext cx="9801225" cy="1260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969">
                  <a:extLst>
                    <a:ext uri="{9D8B030D-6E8A-4147-A177-3AD203B41FA5}">
                      <a16:colId xmlns="" xmlns:a16="http://schemas.microsoft.com/office/drawing/2014/main" val="4074433835"/>
                    </a:ext>
                  </a:extLst>
                </a:gridCol>
                <a:gridCol w="1527256">
                  <a:extLst>
                    <a:ext uri="{9D8B030D-6E8A-4147-A177-3AD203B41FA5}">
                      <a16:colId xmlns="" xmlns:a16="http://schemas.microsoft.com/office/drawing/2014/main" val="3213123155"/>
                    </a:ext>
                  </a:extLst>
                </a:gridCol>
              </a:tblGrid>
              <a:tr h="455476"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RODIKLIAI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SIEKTINA REIKŠMĖ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24313208"/>
                  </a:ext>
                </a:extLst>
              </a:tr>
              <a:tr h="203617">
                <a:tc>
                  <a:txBody>
                    <a:bodyPr/>
                    <a:lstStyle/>
                    <a:p>
                      <a:pPr algn="l"/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Produkto: </a:t>
                      </a:r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Asmenys, gavę kompleksines paslaugas šeimai</a:t>
                      </a:r>
                      <a:endParaRPr lang="lt-LT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75</a:t>
                      </a:r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600" dirty="0">
                          <a:latin typeface="+mn-lt"/>
                        </a:rPr>
                        <a:t>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8203436"/>
                  </a:ext>
                </a:extLst>
              </a:tr>
              <a:tr h="345731">
                <a:tc>
                  <a:txBody>
                    <a:bodyPr/>
                    <a:lstStyle/>
                    <a:p>
                      <a:pPr algn="l"/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Rezultato: </a:t>
                      </a:r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Asmenų, kurie teigia, kad kompleksinės paslaugos šeimai padarė teigiamą poveikį, dalis</a:t>
                      </a:r>
                      <a:endParaRPr lang="lt-LT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75 proc.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8587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211CCB-0972-4052-8145-2D37BB3BC232}"/>
              </a:ext>
            </a:extLst>
          </p:cNvPr>
          <p:cNvSpPr txBox="1"/>
          <p:nvPr/>
        </p:nvSpPr>
        <p:spPr>
          <a:xfrm>
            <a:off x="476213" y="5376332"/>
            <a:ext cx="9144037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ESAMA SITUACIJA: </a:t>
            </a:r>
            <a:r>
              <a:rPr lang="lt-LT" sz="1600" dirty="0">
                <a:ea typeface="Times New Roman" panose="02020603050405020304" pitchFamily="18" charset="0"/>
              </a:rPr>
              <a:t>parengtas ir derinamas su CPVA projektų finansavimo sąlygų aprašas.  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T</a:t>
            </a:r>
            <a:r>
              <a:rPr lang="lt-LT" b="1" dirty="0">
                <a:solidFill>
                  <a:srgbClr val="5D8189"/>
                </a:solidFill>
                <a:effectLst/>
                <a:ea typeface="Times New Roman" panose="02020603050405020304" pitchFamily="18" charset="0"/>
              </a:rPr>
              <a:t>OLESNI VEIKSMAI: </a:t>
            </a:r>
            <a:r>
              <a:rPr lang="lt-LT" sz="1600" dirty="0">
                <a:ea typeface="Times New Roman" panose="02020603050405020304" pitchFamily="18" charset="0"/>
              </a:rPr>
              <a:t>BŠN ir KPŠ paslaugų teikėjų atranka ir (ar) paskyrimas. Kvietimas - 2023 m. sausis. Planuojamas sutarties sudarymas – 2023 m. II </a:t>
            </a:r>
            <a:r>
              <a:rPr lang="lt-LT" sz="1600" dirty="0" err="1">
                <a:ea typeface="Times New Roman" panose="02020603050405020304" pitchFamily="18" charset="0"/>
              </a:rPr>
              <a:t>ketv</a:t>
            </a:r>
            <a:r>
              <a:rPr lang="lt-LT" sz="1600" dirty="0">
                <a:ea typeface="Times New Roman" panose="02020603050405020304" pitchFamily="18" charset="0"/>
              </a:rPr>
              <a:t>. pabaiga. </a:t>
            </a:r>
          </a:p>
        </p:txBody>
      </p:sp>
    </p:spTree>
    <p:extLst>
      <p:ext uri="{BB962C8B-B14F-4D97-AF65-F5344CB8AC3E}">
        <p14:creationId xmlns:p14="http://schemas.microsoft.com/office/powerpoint/2010/main" val="25232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FAF0AA-8CA7-4428-BACD-C3F3F2BCD776}"/>
              </a:ext>
            </a:extLst>
          </p:cNvPr>
          <p:cNvSpPr/>
          <p:nvPr/>
        </p:nvSpPr>
        <p:spPr>
          <a:xfrm>
            <a:off x="10668000" y="0"/>
            <a:ext cx="1523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24C6330-0A30-43F5-BF37-41B0516663AB}"/>
              </a:ext>
            </a:extLst>
          </p:cNvPr>
          <p:cNvSpPr txBox="1"/>
          <p:nvPr/>
        </p:nvSpPr>
        <p:spPr>
          <a:xfrm>
            <a:off x="651787" y="216879"/>
            <a:ext cx="95126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73"/>
            <a:r>
              <a:rPr lang="lt-LT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ŠEIMOS POLITIKOS STIPRINIMO PLĖTROS PROGRAMOS PAŽANGOS PRIEMONĖ </a:t>
            </a:r>
            <a:r>
              <a:rPr lang="lt-LT" sz="18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NR. 09-004-02-05-02 „PLĖTOTI ĮRODYMAIS PAGRĮSTAS PROGRAMAS IR TRŪKSTAMAS SPECIALIZUOTAS PASLAUGAS, SKIRTAS ŠEIMOMS, VAIKAMS IR JAUNIEMS ŽMONĖMS“ </a:t>
            </a:r>
            <a:endParaRPr lang="lt-LT" b="1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8CAA2AF-304C-4008-B112-877B7072359B}"/>
              </a:ext>
            </a:extLst>
          </p:cNvPr>
          <p:cNvSpPr/>
          <p:nvPr/>
        </p:nvSpPr>
        <p:spPr>
          <a:xfrm flipH="1">
            <a:off x="0" y="706683"/>
            <a:ext cx="254000" cy="784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98C46BB-BB13-40A9-AB2D-BAD1B979B463}"/>
              </a:ext>
            </a:extLst>
          </p:cNvPr>
          <p:cNvSpPr txBox="1"/>
          <p:nvPr/>
        </p:nvSpPr>
        <p:spPr>
          <a:xfrm>
            <a:off x="727997" y="1236682"/>
            <a:ext cx="9466006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ffectLst/>
                <a:ea typeface="Times New Roman" panose="02020603050405020304" pitchFamily="18" charset="0"/>
              </a:rPr>
              <a:t>VEIKLA: p</a:t>
            </a:r>
            <a:r>
              <a:rPr lang="lt-LT" b="1" dirty="0">
                <a:solidFill>
                  <a:srgbClr val="5D8189"/>
                </a:solidFill>
              </a:rPr>
              <a:t>aslaugų, skatinančių ir efektyviai palaikančių globą šeimos aplinkoje, vystymas</a:t>
            </a:r>
            <a:r>
              <a:rPr lang="lt-LT" b="1" dirty="0">
                <a:solidFill>
                  <a:srgbClr val="5D818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lt-LT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(detalūs reikalavimai:  Globos centro veiklos apraše, patvirtintame LR SADM </a:t>
            </a:r>
            <a:r>
              <a:rPr lang="lt-LT" sz="1600" dirty="0">
                <a:solidFill>
                  <a:schemeClr val="accent1">
                    <a:lumMod val="50000"/>
                  </a:schemeClr>
                </a:solidFill>
              </a:rPr>
              <a:t>2018 m. sausio 19 d. įsakymu Nr. A1-28</a:t>
            </a:r>
            <a:r>
              <a:rPr lang="lt-LT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) 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TIKSLINĖ GRUPĖ: </a:t>
            </a:r>
            <a:r>
              <a:rPr lang="lt-LT" sz="1600" dirty="0"/>
              <a:t>laikinai ir nuolat globojami (rūpinami) vaikai šeimos aplinkoje ir įvaikinti vaikai</a:t>
            </a:r>
            <a:endParaRPr lang="lt-LT" dirty="0"/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NUMATYTAS FINANSAVIMAS: </a:t>
            </a:r>
            <a:r>
              <a:rPr lang="lt-LT" sz="1600" dirty="0">
                <a:ea typeface="Times New Roman" panose="02020603050405020304" pitchFamily="18" charset="0"/>
              </a:rPr>
              <a:t>15 mln. Eur ES ir valstybės biudžeto lėšų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PAREIŠKĖJAS: </a:t>
            </a:r>
            <a:r>
              <a:rPr lang="lt-LT" sz="1600" dirty="0"/>
              <a:t>Valstybinė vaiko teisių apsaugos ir įvaikinimo tarnyba </a:t>
            </a:r>
            <a:endParaRPr lang="lt-LT" sz="1600" dirty="0">
              <a:ea typeface="Times New Roman" panose="02020603050405020304" pitchFamily="18" charset="0"/>
            </a:endParaRPr>
          </a:p>
          <a:p>
            <a:pPr marL="13970" algn="just">
              <a:tabLst>
                <a:tab pos="283845" algn="l"/>
                <a:tab pos="374015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PARTNERIAI: </a:t>
            </a:r>
          </a:p>
          <a:p>
            <a:pPr marL="299720" indent="-285750" algn="just">
              <a:buFont typeface="Wingdings" panose="05000000000000000000" pitchFamily="2" charset="2"/>
              <a:buChar char="Ø"/>
              <a:tabLst>
                <a:tab pos="283845" algn="l"/>
                <a:tab pos="374015" algn="l"/>
              </a:tabLst>
            </a:pPr>
            <a:r>
              <a:rPr lang="lt-LT" sz="16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savivaldybių administracijos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sz="1600" dirty="0">
                <a:solidFill>
                  <a:schemeClr val="accent1">
                    <a:lumMod val="50000"/>
                  </a:schemeClr>
                </a:solidFill>
              </a:rPr>
              <a:t>savivaldybių ir (ar) nevyriausybinių organizacijų socialinių paslaugų įstaigos, kurios, vadovaujantis Globos centro veiklos aprašo 54 punkto nuostatomis, yra įpareigotos ar atrinktos vykdyti globos centro veiklą.</a:t>
            </a:r>
          </a:p>
        </p:txBody>
      </p:sp>
      <p:graphicFrame>
        <p:nvGraphicFramePr>
          <p:cNvPr id="9" name="Lentelė 3">
            <a:extLst>
              <a:ext uri="{FF2B5EF4-FFF2-40B4-BE49-F238E27FC236}">
                <a16:creationId xmlns="" xmlns:a16="http://schemas.microsoft.com/office/drawing/2014/main" id="{70F7030F-08E9-455B-BA7F-54C360360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46075"/>
              </p:ext>
            </p:extLst>
          </p:nvPr>
        </p:nvGraphicFramePr>
        <p:xfrm>
          <a:off x="507496" y="3727650"/>
          <a:ext cx="980122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969">
                  <a:extLst>
                    <a:ext uri="{9D8B030D-6E8A-4147-A177-3AD203B41FA5}">
                      <a16:colId xmlns="" xmlns:a16="http://schemas.microsoft.com/office/drawing/2014/main" val="4074433835"/>
                    </a:ext>
                  </a:extLst>
                </a:gridCol>
                <a:gridCol w="1527256">
                  <a:extLst>
                    <a:ext uri="{9D8B030D-6E8A-4147-A177-3AD203B41FA5}">
                      <a16:colId xmlns="" xmlns:a16="http://schemas.microsoft.com/office/drawing/2014/main" val="3213123155"/>
                    </a:ext>
                  </a:extLst>
                </a:gridCol>
              </a:tblGrid>
              <a:tr h="455476"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RODIKLIAI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SIEKTINA REIKŠMĖ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24313208"/>
                  </a:ext>
                </a:extLst>
              </a:tr>
              <a:tr h="203617">
                <a:tc>
                  <a:txBody>
                    <a:bodyPr/>
                    <a:lstStyle/>
                    <a:p>
                      <a:pPr algn="l"/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Produkto: </a:t>
                      </a:r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Institucinės globos pertvarkos TG asmenys, gavę bendruomenines paslaugas</a:t>
                      </a:r>
                      <a:endParaRPr lang="lt-LT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2 904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8203436"/>
                  </a:ext>
                </a:extLst>
              </a:tr>
              <a:tr h="345731">
                <a:tc>
                  <a:txBody>
                    <a:bodyPr/>
                    <a:lstStyle/>
                    <a:p>
                      <a:pPr algn="l"/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Rezultato: </a:t>
                      </a:r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Institucinės globos pertvarkos TG asmenų, palankiai vertinančių gaunamų paslaugų kokybę, dalis</a:t>
                      </a:r>
                      <a:endParaRPr lang="lt-LT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95 proc.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8587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211CCB-0972-4052-8145-2D37BB3BC232}"/>
              </a:ext>
            </a:extLst>
          </p:cNvPr>
          <p:cNvSpPr txBox="1"/>
          <p:nvPr/>
        </p:nvSpPr>
        <p:spPr>
          <a:xfrm>
            <a:off x="446642" y="5353805"/>
            <a:ext cx="971779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ESAMA SITUACIJA: </a:t>
            </a:r>
            <a:r>
              <a:rPr lang="lt-LT" sz="1600" dirty="0">
                <a:ea typeface="Times New Roman" panose="02020603050405020304" pitchFamily="18" charset="0"/>
              </a:rPr>
              <a:t>pažangos priemonės aprašas derinamas su FM. Projektų finansavimo sąlygų aprašas derinamas su CPVA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T</a:t>
            </a:r>
            <a:r>
              <a:rPr lang="lt-LT" b="1" dirty="0">
                <a:solidFill>
                  <a:srgbClr val="5D8189"/>
                </a:solidFill>
                <a:effectLst/>
                <a:ea typeface="Times New Roman" panose="02020603050405020304" pitchFamily="18" charset="0"/>
              </a:rPr>
              <a:t>OLESNI VEIKSMAI: </a:t>
            </a:r>
            <a:r>
              <a:rPr lang="lt-LT" sz="1600" dirty="0">
                <a:ea typeface="Times New Roman" panose="02020603050405020304" pitchFamily="18" charset="0"/>
              </a:rPr>
              <a:t>globos centrų atranka ir (ar) paskyrimas. Kvietimas teikti paraišką: 2023 m. I </a:t>
            </a:r>
            <a:r>
              <a:rPr lang="lt-LT" sz="1600" dirty="0" err="1">
                <a:ea typeface="Times New Roman" panose="02020603050405020304" pitchFamily="18" charset="0"/>
              </a:rPr>
              <a:t>ketv</a:t>
            </a:r>
            <a:r>
              <a:rPr lang="lt-LT" sz="1600" dirty="0">
                <a:ea typeface="Times New Roman" panose="02020603050405020304" pitchFamily="18" charset="0"/>
              </a:rPr>
              <a:t>. Planuojamas sutarties sudarymas: 2023 m. II </a:t>
            </a:r>
            <a:r>
              <a:rPr lang="lt-LT" sz="1600" dirty="0" err="1">
                <a:ea typeface="Times New Roman" panose="02020603050405020304" pitchFamily="18" charset="0"/>
              </a:rPr>
              <a:t>ketv</a:t>
            </a:r>
            <a:r>
              <a:rPr lang="lt-LT" sz="1600" dirty="0">
                <a:ea typeface="Times New Roman" panose="02020603050405020304" pitchFamily="18" charset="0"/>
              </a:rPr>
              <a:t>. pabaiga – III </a:t>
            </a:r>
            <a:r>
              <a:rPr lang="lt-LT" sz="1600" dirty="0" err="1">
                <a:ea typeface="Times New Roman" panose="02020603050405020304" pitchFamily="18" charset="0"/>
              </a:rPr>
              <a:t>ketv</a:t>
            </a:r>
            <a:r>
              <a:rPr lang="lt-LT" sz="1600" dirty="0">
                <a:ea typeface="Times New Roman" panose="02020603050405020304" pitchFamily="18" charset="0"/>
              </a:rPr>
              <a:t>. pradžia. </a:t>
            </a:r>
          </a:p>
        </p:txBody>
      </p:sp>
    </p:spTree>
    <p:extLst>
      <p:ext uri="{BB962C8B-B14F-4D97-AF65-F5344CB8AC3E}">
        <p14:creationId xmlns:p14="http://schemas.microsoft.com/office/powerpoint/2010/main" val="35229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FAF0AA-8CA7-4428-BACD-C3F3F2BCD776}"/>
              </a:ext>
            </a:extLst>
          </p:cNvPr>
          <p:cNvSpPr/>
          <p:nvPr/>
        </p:nvSpPr>
        <p:spPr>
          <a:xfrm>
            <a:off x="10668000" y="0"/>
            <a:ext cx="1523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24C6330-0A30-43F5-BF37-41B0516663AB}"/>
              </a:ext>
            </a:extLst>
          </p:cNvPr>
          <p:cNvSpPr txBox="1"/>
          <p:nvPr/>
        </p:nvSpPr>
        <p:spPr>
          <a:xfrm>
            <a:off x="629776" y="60351"/>
            <a:ext cx="95126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73"/>
            <a:r>
              <a:rPr lang="lt-LT" sz="1800" b="1" dirty="0">
                <a:effectLst/>
                <a:ea typeface="Times New Roman" panose="02020603050405020304" pitchFamily="18" charset="0"/>
              </a:rPr>
              <a:t>SOCIALINĖS SUTELKTIES PLĖTROS PROGRAMOS PAŽANGOS </a:t>
            </a:r>
            <a:r>
              <a:rPr lang="lt-LT" b="1" dirty="0">
                <a:effectLst/>
                <a:ea typeface="Times New Roman" panose="02020603050405020304" pitchFamily="18" charset="0"/>
              </a:rPr>
              <a:t>PRIEMONĖ NR. 09-003-02-02-0</a:t>
            </a:r>
            <a:r>
              <a:rPr lang="en-US" b="1" dirty="0">
                <a:effectLst/>
                <a:ea typeface="Times New Roman" panose="02020603050405020304" pitchFamily="18" charset="0"/>
              </a:rPr>
              <a:t>6</a:t>
            </a:r>
            <a:r>
              <a:rPr lang="lt-LT" b="1" dirty="0">
                <a:effectLst/>
                <a:ea typeface="Times New Roman" panose="02020603050405020304" pitchFamily="18" charset="0"/>
              </a:rPr>
              <a:t> „ĮGYVENDINTI LYGIŲ GALIMYBIŲ, LYČIŲ LYGYBĖS PRINCIPUS“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8CAA2AF-304C-4008-B112-877B7072359B}"/>
              </a:ext>
            </a:extLst>
          </p:cNvPr>
          <p:cNvSpPr/>
          <p:nvPr/>
        </p:nvSpPr>
        <p:spPr>
          <a:xfrm flipH="1">
            <a:off x="0" y="706683"/>
            <a:ext cx="254000" cy="784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98C46BB-BB13-40A9-AB2D-BAD1B979B463}"/>
              </a:ext>
            </a:extLst>
          </p:cNvPr>
          <p:cNvSpPr txBox="1"/>
          <p:nvPr/>
        </p:nvSpPr>
        <p:spPr>
          <a:xfrm>
            <a:off x="560387" y="702891"/>
            <a:ext cx="9801225" cy="29546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ffectLst/>
                <a:ea typeface="Times New Roman" panose="02020603050405020304" pitchFamily="18" charset="0"/>
              </a:rPr>
              <a:t>VEIKLA: </a:t>
            </a:r>
            <a:r>
              <a:rPr lang="lt-LT" b="1" dirty="0">
                <a:solidFill>
                  <a:srgbClr val="5D8189"/>
                </a:solidFill>
              </a:rPr>
              <a:t>Koordinatorių modelio išbandymas ir lyčių lygybės politikos stiprinimas: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sz="1600" dirty="0"/>
              <a:t>savivaldybių administracijų darbuotojų/vadovų kompetencijų ugdymas lygių galimybių, lyčių lygybės srityje;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sz="1600" dirty="0"/>
              <a:t>koordinatorių modelio išbandymas ir koordinatorių kompetencijų ugdymas;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sz="1600" dirty="0"/>
              <a:t>komunikacinės kampanijos, skirtos skatinti moterų ir vyrų lygybę bei gerinti apsaugą nuo smurto artimoje aplinkoje</a:t>
            </a:r>
            <a:endParaRPr lang="lt-LT" sz="1600" b="1" dirty="0">
              <a:solidFill>
                <a:srgbClr val="5D8189"/>
              </a:solidFill>
              <a:effectLst/>
              <a:ea typeface="Times New Roman" panose="02020603050405020304" pitchFamily="18" charset="0"/>
            </a:endParaRPr>
          </a:p>
          <a:p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TIKSLINĖ GRUPĖ</a:t>
            </a:r>
            <a:r>
              <a:rPr lang="lt-LT" dirty="0">
                <a:solidFill>
                  <a:srgbClr val="5D8189"/>
                </a:solidFill>
                <a:ea typeface="Times New Roman" panose="02020603050405020304" pitchFamily="18" charset="0"/>
              </a:rPr>
              <a:t>: </a:t>
            </a:r>
            <a:r>
              <a:rPr lang="lt-LT" sz="1600" dirty="0"/>
              <a:t>savivaldybių administracijų darbuotojai ir vadovai; lygių galimybių, lyčių lygybės koordinatoriai, užtikrinantys horizontaliosios politikos įgyvendinimą; visuomenė. 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NUMATYTAS FINANSAVIMAS: </a:t>
            </a:r>
            <a:r>
              <a:rPr lang="lt-LT" sz="1600" dirty="0">
                <a:ea typeface="Times New Roman" panose="02020603050405020304" pitchFamily="18" charset="0"/>
              </a:rPr>
              <a:t>941 tūkst. Eur ES ir valstybės biudžeto lėšų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PAREIŠKĖJAS: </a:t>
            </a:r>
            <a:r>
              <a:rPr lang="lt-LT" sz="1600" dirty="0">
                <a:ea typeface="Times New Roman" panose="02020603050405020304" pitchFamily="18" charset="0"/>
              </a:rPr>
              <a:t>Europos socialinio fondo agentūra</a:t>
            </a:r>
          </a:p>
          <a:p>
            <a:pPr marL="13970" algn="just">
              <a:tabLst>
                <a:tab pos="283845" algn="l"/>
                <a:tab pos="374015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PARTNERIAI: </a:t>
            </a:r>
            <a:r>
              <a:rPr lang="lt-LT" sz="1600" dirty="0"/>
              <a:t>5 savivaldybės, kuriose bus išbandomas lygių galimybių, lyčių lygybės koordinatoriaus modelis. Partneriai bus atrenkami pareiškėjo pagal SADM patvirtintą ir viešai paskelbtą projekto partnerių atrankos tvarką. </a:t>
            </a:r>
          </a:p>
        </p:txBody>
      </p:sp>
      <p:graphicFrame>
        <p:nvGraphicFramePr>
          <p:cNvPr id="9" name="Lentelė 3">
            <a:extLst>
              <a:ext uri="{FF2B5EF4-FFF2-40B4-BE49-F238E27FC236}">
                <a16:creationId xmlns="" xmlns:a16="http://schemas.microsoft.com/office/drawing/2014/main" id="{70F7030F-08E9-455B-BA7F-54C360360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96380"/>
              </p:ext>
            </p:extLst>
          </p:nvPr>
        </p:nvGraphicFramePr>
        <p:xfrm>
          <a:off x="560387" y="3657546"/>
          <a:ext cx="980122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613">
                  <a:extLst>
                    <a:ext uri="{9D8B030D-6E8A-4147-A177-3AD203B41FA5}">
                      <a16:colId xmlns="" xmlns:a16="http://schemas.microsoft.com/office/drawing/2014/main" val="4074433835"/>
                    </a:ext>
                  </a:extLst>
                </a:gridCol>
                <a:gridCol w="1156612">
                  <a:extLst>
                    <a:ext uri="{9D8B030D-6E8A-4147-A177-3AD203B41FA5}">
                      <a16:colId xmlns="" xmlns:a16="http://schemas.microsoft.com/office/drawing/2014/main" val="3213123155"/>
                    </a:ext>
                  </a:extLst>
                </a:gridCol>
              </a:tblGrid>
              <a:tr h="455476"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RODIKLIAI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SIEKTINA REIKŠMĖ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24313208"/>
                  </a:ext>
                </a:extLst>
              </a:tr>
              <a:tr h="203617">
                <a:tc>
                  <a:txBody>
                    <a:bodyPr/>
                    <a:lstStyle/>
                    <a:p>
                      <a:pPr algn="l"/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Produkto: </a:t>
                      </a:r>
                      <a:r>
                        <a:rPr lang="lt-LT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Asmenys, dalyvavę veiklose, suteikiančiose žinias ir (ar) gebėjimus moterų ir vyrų lygybės bei smurto artimoje aplinkoje srityse</a:t>
                      </a:r>
                    </a:p>
                    <a:p>
                      <a:pPr algn="l"/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Įgyvendintos informacinės kampanijos, skirtos skatinti moterų ir vyrų lygybę bei gerinti apsaugą nuo smurto artimoje aplinkoje</a:t>
                      </a:r>
                      <a:endParaRPr lang="lt-LT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1 623</a:t>
                      </a:r>
                    </a:p>
                    <a:p>
                      <a:pPr algn="ctr"/>
                      <a:endParaRPr lang="lt-LT" sz="1600" dirty="0">
                        <a:latin typeface="+mn-lt"/>
                      </a:endParaRPr>
                    </a:p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8203436"/>
                  </a:ext>
                </a:extLst>
              </a:tr>
              <a:tr h="345731">
                <a:tc>
                  <a:txBody>
                    <a:bodyPr/>
                    <a:lstStyle/>
                    <a:p>
                      <a:pPr algn="l"/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Rezultato: </a:t>
                      </a:r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Asmenų, kurie, baigę dalyvauti veiklose, skatinančiose moterų ir vyrų lygybę bei apsaugą nuo smurto artimoje aplinkoje, įgijo kompetencijų, dalis</a:t>
                      </a:r>
                      <a:endParaRPr lang="lt-LT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85 proc.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858700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C33B5B6-87AD-458A-9261-266D37AA3DC7}"/>
              </a:ext>
            </a:extLst>
          </p:cNvPr>
          <p:cNvSpPr txBox="1"/>
          <p:nvPr/>
        </p:nvSpPr>
        <p:spPr>
          <a:xfrm>
            <a:off x="517929" y="5882587"/>
            <a:ext cx="971779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ESAMA SITUACIJA: </a:t>
            </a:r>
            <a:r>
              <a:rPr lang="lt-LT" sz="1600" dirty="0">
                <a:ea typeface="Times New Roman" panose="02020603050405020304" pitchFamily="18" charset="0"/>
              </a:rPr>
              <a:t>parengtas ir su CPVA derinamas projektų finansavimo sąlygų aprašas. 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T</a:t>
            </a:r>
            <a:r>
              <a:rPr lang="lt-LT" b="1" dirty="0">
                <a:solidFill>
                  <a:srgbClr val="5D8189"/>
                </a:solidFill>
                <a:effectLst/>
                <a:ea typeface="Times New Roman" panose="02020603050405020304" pitchFamily="18" charset="0"/>
              </a:rPr>
              <a:t>OLESNI VEIKSMAI: </a:t>
            </a:r>
            <a:r>
              <a:rPr lang="lt-LT" sz="1600" dirty="0">
                <a:effectLst/>
                <a:ea typeface="Times New Roman" panose="02020603050405020304" pitchFamily="18" charset="0"/>
              </a:rPr>
              <a:t>pilotinių savivaldybių atranka, kvietimas teikti paraišką: 2023 m. I </a:t>
            </a:r>
            <a:r>
              <a:rPr lang="lt-LT" sz="1600" dirty="0" err="1">
                <a:effectLst/>
                <a:ea typeface="Times New Roman" panose="02020603050405020304" pitchFamily="18" charset="0"/>
              </a:rPr>
              <a:t>ketv</a:t>
            </a:r>
            <a:r>
              <a:rPr lang="lt-LT" sz="1600" dirty="0">
                <a:effectLst/>
                <a:ea typeface="Times New Roman" panose="02020603050405020304" pitchFamily="18" charset="0"/>
              </a:rPr>
              <a:t>. </a:t>
            </a:r>
            <a:r>
              <a:rPr lang="lt-LT" sz="1600" dirty="0">
                <a:ea typeface="Times New Roman" panose="02020603050405020304" pitchFamily="18" charset="0"/>
              </a:rPr>
              <a:t>Planuojamas sutarties sudarymas: 2023 m. II </a:t>
            </a:r>
            <a:r>
              <a:rPr lang="lt-LT" sz="1600" dirty="0" err="1">
                <a:ea typeface="Times New Roman" panose="02020603050405020304" pitchFamily="18" charset="0"/>
              </a:rPr>
              <a:t>ketv</a:t>
            </a:r>
            <a:r>
              <a:rPr lang="lt-LT" sz="1600" dirty="0">
                <a:ea typeface="Times New Roman" panose="02020603050405020304" pitchFamily="18" charset="0"/>
              </a:rPr>
              <a:t>. pabaiga – III </a:t>
            </a:r>
            <a:r>
              <a:rPr lang="lt-LT" sz="1600" dirty="0" err="1">
                <a:ea typeface="Times New Roman" panose="02020603050405020304" pitchFamily="18" charset="0"/>
              </a:rPr>
              <a:t>ketv</a:t>
            </a:r>
            <a:r>
              <a:rPr lang="lt-LT" sz="1600" dirty="0">
                <a:ea typeface="Times New Roman" panose="02020603050405020304" pitchFamily="18" charset="0"/>
              </a:rPr>
              <a:t>. pradžia. </a:t>
            </a:r>
          </a:p>
        </p:txBody>
      </p:sp>
    </p:spTree>
    <p:extLst>
      <p:ext uri="{BB962C8B-B14F-4D97-AF65-F5344CB8AC3E}">
        <p14:creationId xmlns:p14="http://schemas.microsoft.com/office/powerpoint/2010/main" val="25801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FAF0AA-8CA7-4428-BACD-C3F3F2BCD776}"/>
              </a:ext>
            </a:extLst>
          </p:cNvPr>
          <p:cNvSpPr/>
          <p:nvPr/>
        </p:nvSpPr>
        <p:spPr>
          <a:xfrm>
            <a:off x="10668000" y="0"/>
            <a:ext cx="1523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24C6330-0A30-43F5-BF37-41B0516663AB}"/>
              </a:ext>
            </a:extLst>
          </p:cNvPr>
          <p:cNvSpPr txBox="1"/>
          <p:nvPr/>
        </p:nvSpPr>
        <p:spPr>
          <a:xfrm>
            <a:off x="629776" y="-78148"/>
            <a:ext cx="95126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73"/>
            <a:r>
              <a:rPr lang="lt-LT" b="1" dirty="0">
                <a:effectLst/>
                <a:ea typeface="Times New Roman" panose="02020603050405020304" pitchFamily="18" charset="0"/>
              </a:rPr>
              <a:t>SOCIALINĖS SUTELKTIES PLĖTROS PROGRAMOS PAŽANGOS PRIEMONĖ NR. 09-003-02-02-08 „PLĖTOTI EFEKTYVIOS PREVENCIJOS IR PAGALBOS SMURTO ARTIMOJE APLINKOJE SISTEMĄ, STIPRINTI TARPINSTITUCINĮ BENDRADARBIAVIMĄ“</a:t>
            </a:r>
            <a:r>
              <a:rPr lang="lt-LT" b="1" i="1" dirty="0">
                <a:effectLst/>
                <a:ea typeface="Times New Roman" panose="02020603050405020304" pitchFamily="18" charset="0"/>
              </a:rPr>
              <a:t> </a:t>
            </a:r>
            <a:endParaRPr lang="lt-LT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8CAA2AF-304C-4008-B112-877B7072359B}"/>
              </a:ext>
            </a:extLst>
          </p:cNvPr>
          <p:cNvSpPr/>
          <p:nvPr/>
        </p:nvSpPr>
        <p:spPr>
          <a:xfrm flipH="1">
            <a:off x="0" y="706683"/>
            <a:ext cx="254000" cy="784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98C46BB-BB13-40A9-AB2D-BAD1B979B463}"/>
              </a:ext>
            </a:extLst>
          </p:cNvPr>
          <p:cNvSpPr txBox="1"/>
          <p:nvPr/>
        </p:nvSpPr>
        <p:spPr>
          <a:xfrm>
            <a:off x="758704" y="881264"/>
            <a:ext cx="9801225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ffectLst/>
                <a:ea typeface="Times New Roman" panose="02020603050405020304" pitchFamily="18" charset="0"/>
              </a:rPr>
              <a:t>VEIKLA: </a:t>
            </a:r>
            <a:r>
              <a:rPr lang="lt-LT" b="1" dirty="0">
                <a:solidFill>
                  <a:srgbClr val="5D8189"/>
                </a:solidFill>
              </a:rPr>
              <a:t>Kompetencijų ugdymas ir visuomenės informuotumo didinimas smurto artimoje aplinkoje prevencijos srityje: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sz="1600" dirty="0"/>
              <a:t>kompetencijų ugdymas (viešojo sektoriaus, specializuotą kompleksinę pagalbą ir smurtinio elgesio keitimo paslaugas teikiančių asmenų); smurto artimoje aplinkoje prevencijos ir ekonominio įgalinimo mokymai;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lt-LT" sz="1600" dirty="0"/>
              <a:t>komunikacinės kampanijos/viešinimas</a:t>
            </a:r>
          </a:p>
          <a:p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TIKSLINĖ GRUPĖ</a:t>
            </a:r>
            <a:r>
              <a:rPr lang="lt-LT" dirty="0">
                <a:solidFill>
                  <a:srgbClr val="5D8189"/>
                </a:solidFill>
                <a:ea typeface="Times New Roman" panose="02020603050405020304" pitchFamily="18" charset="0"/>
              </a:rPr>
              <a:t>: </a:t>
            </a:r>
            <a:r>
              <a:rPr lang="lt-LT" sz="1600" dirty="0">
                <a:ea typeface="Times New Roman" panose="02020603050405020304" pitchFamily="18" charset="0"/>
              </a:rPr>
              <a:t>suinteresuotų </a:t>
            </a:r>
            <a:r>
              <a:rPr lang="lt-LT" sz="1600" dirty="0"/>
              <a:t>institucijų ir įstaigų darbuotojai; paslaugas teikiantys darbuotojai; smurtą artimoje aplinkoje patyrę asmenys;  visuomenė. 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NUMATYTAS FINANSAVIMAS: </a:t>
            </a:r>
            <a:r>
              <a:rPr lang="lt-LT" sz="1600" dirty="0">
                <a:ea typeface="Times New Roman" panose="02020603050405020304" pitchFamily="18" charset="0"/>
              </a:rPr>
              <a:t>1,968 mln. Eur ES ir valstybės biudžeto lėšų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PAREIŠKĖJAS: </a:t>
            </a:r>
            <a:r>
              <a:rPr lang="lt-LT" sz="1600" dirty="0">
                <a:ea typeface="Times New Roman" panose="02020603050405020304" pitchFamily="18" charset="0"/>
              </a:rPr>
              <a:t>Europos socialinio fondo agentūra</a:t>
            </a:r>
          </a:p>
        </p:txBody>
      </p:sp>
      <p:graphicFrame>
        <p:nvGraphicFramePr>
          <p:cNvPr id="9" name="Lentelė 3">
            <a:extLst>
              <a:ext uri="{FF2B5EF4-FFF2-40B4-BE49-F238E27FC236}">
                <a16:creationId xmlns="" xmlns:a16="http://schemas.microsoft.com/office/drawing/2014/main" id="{70F7030F-08E9-455B-BA7F-54C360360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67249"/>
              </p:ext>
            </p:extLst>
          </p:nvPr>
        </p:nvGraphicFramePr>
        <p:xfrm>
          <a:off x="650633" y="3402147"/>
          <a:ext cx="980122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613">
                  <a:extLst>
                    <a:ext uri="{9D8B030D-6E8A-4147-A177-3AD203B41FA5}">
                      <a16:colId xmlns="" xmlns:a16="http://schemas.microsoft.com/office/drawing/2014/main" val="4074433835"/>
                    </a:ext>
                  </a:extLst>
                </a:gridCol>
                <a:gridCol w="1156612">
                  <a:extLst>
                    <a:ext uri="{9D8B030D-6E8A-4147-A177-3AD203B41FA5}">
                      <a16:colId xmlns="" xmlns:a16="http://schemas.microsoft.com/office/drawing/2014/main" val="3213123155"/>
                    </a:ext>
                  </a:extLst>
                </a:gridCol>
              </a:tblGrid>
              <a:tr h="455476"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RODIKLIAI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SIEKTINA REIKŠMĖ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24313208"/>
                  </a:ext>
                </a:extLst>
              </a:tr>
              <a:tr h="203617">
                <a:tc>
                  <a:txBody>
                    <a:bodyPr/>
                    <a:lstStyle/>
                    <a:p>
                      <a:pPr algn="l"/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Produkto: </a:t>
                      </a:r>
                      <a:r>
                        <a:rPr lang="lt-LT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Asmenys, dalyvavę veiklose, suteikiančiose žinias ir (ar) gebėjimus moterų ir vyrų lygybės bei smurto artimoje aplinkoje srityse</a:t>
                      </a:r>
                    </a:p>
                    <a:p>
                      <a:pPr algn="l"/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Įgyvendintos informacinės kampanijos, skirtos skatinti moterų ir vyrų lygybę bei gerinti apsaugą nuo smurto artimoje aplinkoje</a:t>
                      </a:r>
                      <a:endParaRPr lang="lt-LT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3 786</a:t>
                      </a:r>
                    </a:p>
                    <a:p>
                      <a:pPr algn="ctr"/>
                      <a:endParaRPr lang="lt-LT" sz="1600" dirty="0">
                        <a:latin typeface="+mn-lt"/>
                      </a:endParaRPr>
                    </a:p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8203436"/>
                  </a:ext>
                </a:extLst>
              </a:tr>
              <a:tr h="345731">
                <a:tc>
                  <a:txBody>
                    <a:bodyPr/>
                    <a:lstStyle/>
                    <a:p>
                      <a:pPr algn="l"/>
                      <a:r>
                        <a:rPr lang="lt-L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Rezultato: </a:t>
                      </a:r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Asmenų, kurie, baigę dalyvauti veiklose, skatinančiose moterų ir vyrų lygybę bei apsaugą nuo smurto artimoje aplinkoje, įgijo kompetencijų, dalis</a:t>
                      </a:r>
                      <a:endParaRPr lang="lt-LT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latin typeface="+mn-lt"/>
                        </a:rPr>
                        <a:t>85 proc.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858700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C33B5B6-87AD-458A-9261-266D37AA3DC7}"/>
              </a:ext>
            </a:extLst>
          </p:cNvPr>
          <p:cNvSpPr txBox="1"/>
          <p:nvPr/>
        </p:nvSpPr>
        <p:spPr>
          <a:xfrm>
            <a:off x="602105" y="5737588"/>
            <a:ext cx="971779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ESAMA SITUACIJA: </a:t>
            </a:r>
            <a:r>
              <a:rPr lang="lt-LT" sz="1600" dirty="0">
                <a:ea typeface="Times New Roman" panose="02020603050405020304" pitchFamily="18" charset="0"/>
              </a:rPr>
              <a:t>parengtas ir su CPVA derinamas projektų finansavimo sąlygų aprašas. </a:t>
            </a:r>
          </a:p>
          <a:p>
            <a:pPr algn="just">
              <a:tabLst>
                <a:tab pos="381000" algn="l"/>
              </a:tabLst>
            </a:pPr>
            <a:r>
              <a:rPr lang="lt-LT" b="1" dirty="0">
                <a:solidFill>
                  <a:srgbClr val="5D8189"/>
                </a:solidFill>
                <a:ea typeface="Times New Roman" panose="02020603050405020304" pitchFamily="18" charset="0"/>
              </a:rPr>
              <a:t>T</a:t>
            </a:r>
            <a:r>
              <a:rPr lang="lt-LT" b="1" dirty="0">
                <a:solidFill>
                  <a:srgbClr val="5D8189"/>
                </a:solidFill>
                <a:effectLst/>
                <a:ea typeface="Times New Roman" panose="02020603050405020304" pitchFamily="18" charset="0"/>
              </a:rPr>
              <a:t>OLESNI VEIKSMAI: </a:t>
            </a:r>
            <a:r>
              <a:rPr lang="lt-LT" sz="1600" dirty="0">
                <a:ea typeface="Times New Roman" panose="02020603050405020304" pitchFamily="18" charset="0"/>
              </a:rPr>
              <a:t>planuojamas kvietimas: 2023 m. I </a:t>
            </a:r>
            <a:r>
              <a:rPr lang="lt-LT" sz="1600" dirty="0" err="1">
                <a:ea typeface="Times New Roman" panose="02020603050405020304" pitchFamily="18" charset="0"/>
              </a:rPr>
              <a:t>ketv</a:t>
            </a:r>
            <a:r>
              <a:rPr lang="lt-LT" sz="1600" dirty="0">
                <a:ea typeface="Times New Roman" panose="02020603050405020304" pitchFamily="18" charset="0"/>
              </a:rPr>
              <a:t>. Planuojamas sutarties sudarymas: 2023 m. II </a:t>
            </a:r>
            <a:r>
              <a:rPr lang="lt-LT" sz="1600" dirty="0" err="1">
                <a:ea typeface="Times New Roman" panose="02020603050405020304" pitchFamily="18" charset="0"/>
              </a:rPr>
              <a:t>ketv</a:t>
            </a:r>
            <a:r>
              <a:rPr lang="lt-LT" sz="1600" dirty="0">
                <a:ea typeface="Times New Roman" panose="02020603050405020304" pitchFamily="18" charset="0"/>
              </a:rPr>
              <a:t>. pabaiga – III </a:t>
            </a:r>
            <a:r>
              <a:rPr lang="lt-LT" sz="1600" dirty="0" err="1">
                <a:ea typeface="Times New Roman" panose="02020603050405020304" pitchFamily="18" charset="0"/>
              </a:rPr>
              <a:t>ketv</a:t>
            </a:r>
            <a:r>
              <a:rPr lang="lt-LT" sz="1600" dirty="0">
                <a:ea typeface="Times New Roman" panose="02020603050405020304" pitchFamily="18" charset="0"/>
              </a:rPr>
              <a:t>. pradžia. </a:t>
            </a:r>
            <a:endParaRPr lang="lt-LT" sz="16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FAF0AA-8CA7-4428-BACD-C3F3F2BCD776}"/>
              </a:ext>
            </a:extLst>
          </p:cNvPr>
          <p:cNvSpPr/>
          <p:nvPr/>
        </p:nvSpPr>
        <p:spPr>
          <a:xfrm>
            <a:off x="10668000" y="0"/>
            <a:ext cx="1523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8CAA2AF-304C-4008-B112-877B7072359B}"/>
              </a:ext>
            </a:extLst>
          </p:cNvPr>
          <p:cNvSpPr/>
          <p:nvPr/>
        </p:nvSpPr>
        <p:spPr>
          <a:xfrm flipH="1">
            <a:off x="0" y="706683"/>
            <a:ext cx="254000" cy="784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802548-1BF7-46F0-8C5C-0FCC070E3FAD}"/>
              </a:ext>
            </a:extLst>
          </p:cNvPr>
          <p:cNvSpPr txBox="1"/>
          <p:nvPr/>
        </p:nvSpPr>
        <p:spPr>
          <a:xfrm>
            <a:off x="254000" y="891225"/>
            <a:ext cx="9856595" cy="40010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lt-L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Europos Sąjungos struktūrinių fondų svetainė </a:t>
            </a:r>
            <a:r>
              <a:rPr lang="lt-L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www.esinvesticijos.lt</a:t>
            </a:r>
            <a:endParaRPr lang="lt-L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endParaRPr lang="lt-LT" sz="3200" i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lt-LT" sz="32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https://socmin.lrv.lt/lt/veiklos-sritys/strateginis-valdymas/aktualus-strateginiai-dokumentai/pletros-programu-pazangos-priemones</a:t>
            </a:r>
            <a:endParaRPr lang="lt-LT" sz="3200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endParaRPr lang="lt-LT" sz="3200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1">
  <a:themeElements>
    <a:clrScheme name="SADM">
      <a:dk1>
        <a:srgbClr val="003850"/>
      </a:dk1>
      <a:lt1>
        <a:sysClr val="window" lastClr="FFFFFF"/>
      </a:lt1>
      <a:dk2>
        <a:srgbClr val="373545"/>
      </a:dk2>
      <a:lt2>
        <a:srgbClr val="CEDBE6"/>
      </a:lt2>
      <a:accent1>
        <a:srgbClr val="239778"/>
      </a:accent1>
      <a:accent2>
        <a:srgbClr val="2052A0"/>
      </a:accent2>
      <a:accent3>
        <a:srgbClr val="75BDA7"/>
      </a:accent3>
      <a:accent4>
        <a:srgbClr val="58B6C0"/>
      </a:accent4>
      <a:accent5>
        <a:srgbClr val="3494BA"/>
      </a:accent5>
      <a:accent6>
        <a:srgbClr val="2683C6"/>
      </a:accent6>
      <a:hlink>
        <a:srgbClr val="00B050"/>
      </a:hlink>
      <a:folHlink>
        <a:srgbClr val="0070C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dinga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73A9C065-3D2E-4F2C-A97E-AE54CFC0A075}" vid="{CFAC84CE-B613-4F91-8618-4B0479113A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0FCB013187B242AFEA8CC2B3132A1F" ma:contentTypeVersion="15" ma:contentTypeDescription="Create a new document." ma:contentTypeScope="" ma:versionID="0a8c3b876f581977894648df9cd3d5ec">
  <xsd:schema xmlns:xsd="http://www.w3.org/2001/XMLSchema" xmlns:xs="http://www.w3.org/2001/XMLSchema" xmlns:p="http://schemas.microsoft.com/office/2006/metadata/properties" xmlns:ns2="69df5a83-a68d-4c83-b1ae-bec2466ffd42" xmlns:ns3="bfcc2856-60fd-4cfb-ac69-0ef30426ccbe" targetNamespace="http://schemas.microsoft.com/office/2006/metadata/properties" ma:root="true" ma:fieldsID="919961354a8a69640e2da52de5877717" ns2:_="" ns3:_="">
    <xsd:import namespace="69df5a83-a68d-4c83-b1ae-bec2466ffd42"/>
    <xsd:import namespace="bfcc2856-60fd-4cfb-ac69-0ef30426cc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f5a83-a68d-4c83-b1ae-bec2466ff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95c5fd6-58ac-49e6-a81e-c08b3bf5cd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c2856-60fd-4cfb-ac69-0ef30426cc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a3a6b-2a67-4dc8-acda-4e5810e4f23b}" ma:internalName="TaxCatchAll" ma:showField="CatchAllData" ma:web="bfcc2856-60fd-4cfb-ac69-0ef30426cc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7D7D62-4303-4F93-AC6E-C978FED89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f5a83-a68d-4c83-b1ae-bec2466ffd42"/>
    <ds:schemaRef ds:uri="bfcc2856-60fd-4cfb-ac69-0ef30426cc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8C7637-BDEF-4F7C-9ECF-2CDA213FF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45705</TotalTime>
  <Words>1145</Words>
  <Application>Microsoft Office PowerPoint</Application>
  <PresentationFormat>Plačiaekranė</PresentationFormat>
  <Paragraphs>107</Paragraphs>
  <Slides>7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bold</vt:lpstr>
      <vt:lpstr>Calibri Light</vt:lpstr>
      <vt:lpstr>Times New Roman</vt:lpstr>
      <vt:lpstr>Wingdings</vt:lpstr>
      <vt:lpstr>Tema1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Rasa Tamulevičiūtė</cp:lastModifiedBy>
  <cp:revision>8219</cp:revision>
  <dcterms:created xsi:type="dcterms:W3CDTF">2015-09-24T05:44:04Z</dcterms:created>
  <dcterms:modified xsi:type="dcterms:W3CDTF">2023-02-07T12:52:42Z</dcterms:modified>
</cp:coreProperties>
</file>